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8a0a8b5bbf45ac" /><Relationship Type="http://schemas.openxmlformats.org/officeDocument/2006/relationships/extended-properties" Target="/docProps/app.xml" Id="R412c06d3af314d73" /><Relationship Type="http://schemas.openxmlformats.org/officeDocument/2006/relationships/officeDocument" Target="/ppt/presentation.xml" Id="Rdd48d22472a5459f" /></Relationships>
</file>

<file path=ppt/presentation.xml><?xml version="1.0" encoding="utf-8"?>
<p:presentation xmlns:p="http://schemas.openxmlformats.org/presentationml/2006/main">
  <p:sldMasterIdLst>
    <p:sldMasterId xmlns:r="http://schemas.openxmlformats.org/officeDocument/2006/relationships" id="2147483648" r:id="R7a53fefcd5f749e7"/>
  </p:sldMasterIdLst>
  <p:notesMasterIdLst>
    <p:notesMasterId xmlns:r="http://schemas.openxmlformats.org/officeDocument/2006/relationships" r:id="R5bc2b50f38394adf"/>
  </p:notesMasterIdLst>
  <p:sldIdLst>
    <p:sldId xmlns:r="http://schemas.openxmlformats.org/officeDocument/2006/relationships" id="256" r:id="Rcc428b37a5724bbe"/>
    <p:sldId xmlns:r="http://schemas.openxmlformats.org/officeDocument/2006/relationships" id="257" r:id="R0a2566d6099b4b1f"/>
    <p:sldId xmlns:r="http://schemas.openxmlformats.org/officeDocument/2006/relationships" id="258" r:id="Rbf2f4d0e7acd47ae"/>
    <p:sldId xmlns:r="http://schemas.openxmlformats.org/officeDocument/2006/relationships" id="259" r:id="R0ce379d0975e4302"/>
    <p:sldId xmlns:r="http://schemas.openxmlformats.org/officeDocument/2006/relationships" id="260" r:id="R64b669a9a9504c91"/>
    <p:sldId xmlns:r="http://schemas.openxmlformats.org/officeDocument/2006/relationships" id="261" r:id="Re8a503f3689b4f0a"/>
    <p:sldId xmlns:r="http://schemas.openxmlformats.org/officeDocument/2006/relationships" id="262" r:id="Rb2a8446669b84201"/>
    <p:sldId xmlns:r="http://schemas.openxmlformats.org/officeDocument/2006/relationships" id="263" r:id="Ra4eeb2f674ea4171"/>
    <p:sldId xmlns:r="http://schemas.openxmlformats.org/officeDocument/2006/relationships" id="264" r:id="R96f0d9dc2c274b65"/>
    <p:sldId xmlns:r="http://schemas.openxmlformats.org/officeDocument/2006/relationships" id="265" r:id="Ra7562fd5b3604746"/>
    <p:sldId xmlns:r="http://schemas.openxmlformats.org/officeDocument/2006/relationships" id="266" r:id="Rfb0fea7ff9ce4ba8"/>
    <p:sldId xmlns:r="http://schemas.openxmlformats.org/officeDocument/2006/relationships" id="267" r:id="R19019ddbcbe44193"/>
    <p:sldId xmlns:r="http://schemas.openxmlformats.org/officeDocument/2006/relationships" id="268" r:id="R0fc77d6b580042c2"/>
    <p:sldId xmlns:r="http://schemas.openxmlformats.org/officeDocument/2006/relationships" id="269" r:id="R537a4cf1506b479e"/>
    <p:sldId xmlns:r="http://schemas.openxmlformats.org/officeDocument/2006/relationships" id="270" r:id="Redb62f086f2d4c35"/>
    <p:sldId xmlns:r="http://schemas.openxmlformats.org/officeDocument/2006/relationships" id="271" r:id="R386bf4027e3a4f58"/>
    <p:sldId xmlns:r="http://schemas.openxmlformats.org/officeDocument/2006/relationships" id="272" r:id="Ra7258ee2f9834d79"/>
    <p:sldId xmlns:r="http://schemas.openxmlformats.org/officeDocument/2006/relationships" id="273" r:id="R76300442ed50415d"/>
    <p:sldId xmlns:r="http://schemas.openxmlformats.org/officeDocument/2006/relationships" id="274" r:id="R9ef5e75ecf80404e"/>
    <p:sldId xmlns:r="http://schemas.openxmlformats.org/officeDocument/2006/relationships" id="275" r:id="R49c3dacf5b554667"/>
    <p:sldId xmlns:r="http://schemas.openxmlformats.org/officeDocument/2006/relationships" id="276" r:id="R35aafa15d8dc4c36"/>
    <p:sldId xmlns:r="http://schemas.openxmlformats.org/officeDocument/2006/relationships" id="277" r:id="R1fcdaa2e49d14026"/>
    <p:sldId xmlns:r="http://schemas.openxmlformats.org/officeDocument/2006/relationships" id="278" r:id="R7ef28330b8d448a5"/>
    <p:sldId xmlns:r="http://schemas.openxmlformats.org/officeDocument/2006/relationships" id="279" r:id="Raefa2822b66b472d"/>
    <p:sldId xmlns:r="http://schemas.openxmlformats.org/officeDocument/2006/relationships" id="280" r:id="Rbd6ccd64558741ce"/>
    <p:sldId xmlns:r="http://schemas.openxmlformats.org/officeDocument/2006/relationships" id="281" r:id="R009e709bc36a4712"/>
    <p:sldId xmlns:r="http://schemas.openxmlformats.org/officeDocument/2006/relationships" id="282" r:id="R152688c7495645fc"/>
    <p:sldId xmlns:r="http://schemas.openxmlformats.org/officeDocument/2006/relationships" id="283" r:id="R323a9cf5b44342f0"/>
    <p:sldId xmlns:r="http://schemas.openxmlformats.org/officeDocument/2006/relationships" id="284" r:id="Rcc03b843eef84625"/>
    <p:sldId xmlns:r="http://schemas.openxmlformats.org/officeDocument/2006/relationships" id="285" r:id="R89c56c62ce3c440b"/>
    <p:sldId xmlns:r="http://schemas.openxmlformats.org/officeDocument/2006/relationships" id="286" r:id="R23f4b57b8d374e86"/>
    <p:sldId xmlns:r="http://schemas.openxmlformats.org/officeDocument/2006/relationships" id="287" r:id="Rb9d4c15f4c3d4524"/>
    <p:sldId xmlns:r="http://schemas.openxmlformats.org/officeDocument/2006/relationships" id="288" r:id="R1f34207ac33442be"/>
    <p:sldId xmlns:r="http://schemas.openxmlformats.org/officeDocument/2006/relationships" id="289" r:id="R4c894a1840af4581"/>
    <p:sldId xmlns:r="http://schemas.openxmlformats.org/officeDocument/2006/relationships" id="290" r:id="Rcb45ed9707954a32"/>
    <p:sldId xmlns:r="http://schemas.openxmlformats.org/officeDocument/2006/relationships" id="291" r:id="R63b30f1eefc64740"/>
    <p:sldId xmlns:r="http://schemas.openxmlformats.org/officeDocument/2006/relationships" id="292" r:id="Rfa52e0ca3f9c43cd"/>
    <p:sldId xmlns:r="http://schemas.openxmlformats.org/officeDocument/2006/relationships" id="293" r:id="R1a5e048ba20746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6edbe7248446b0" /><Relationship Type="http://schemas.openxmlformats.org/officeDocument/2006/relationships/slideMaster" Target="/ppt/slideMasters/slideMaster1.xml" Id="R7a53fefcd5f749e7" /><Relationship Type="http://schemas.openxmlformats.org/officeDocument/2006/relationships/notesMaster" Target="/ppt/notesMasters/notesMaster1.xml" Id="R5bc2b50f38394adf" /><Relationship Type="http://schemas.openxmlformats.org/officeDocument/2006/relationships/presProps" Target="/ppt/presProps.xml" Id="Rb5238f3d4896421b" /><Relationship Type="http://schemas.openxmlformats.org/officeDocument/2006/relationships/tableStyles" Target="/ppt/tableStyles.xml" Id="Rdb0ea69db0914875" /><Relationship Type="http://schemas.openxmlformats.org/officeDocument/2006/relationships/slide" Target="/ppt/slides/slide1.xml" Id="Rcc428b37a5724bbe" /><Relationship Type="http://schemas.openxmlformats.org/officeDocument/2006/relationships/slide" Target="/ppt/slides/slide2.xml" Id="R0a2566d6099b4b1f" /><Relationship Type="http://schemas.openxmlformats.org/officeDocument/2006/relationships/slide" Target="/ppt/slides/slide3.xml" Id="Rbf2f4d0e7acd47ae" /><Relationship Type="http://schemas.openxmlformats.org/officeDocument/2006/relationships/slide" Target="/ppt/slides/slide4.xml" Id="R0ce379d0975e4302" /><Relationship Type="http://schemas.openxmlformats.org/officeDocument/2006/relationships/slide" Target="/ppt/slides/slide5.xml" Id="R64b669a9a9504c91" /><Relationship Type="http://schemas.openxmlformats.org/officeDocument/2006/relationships/slide" Target="/ppt/slides/slide6.xml" Id="Re8a503f3689b4f0a" /><Relationship Type="http://schemas.openxmlformats.org/officeDocument/2006/relationships/slide" Target="/ppt/slides/slide7.xml" Id="Rb2a8446669b84201" /><Relationship Type="http://schemas.openxmlformats.org/officeDocument/2006/relationships/slide" Target="/ppt/slides/slide8.xml" Id="Ra4eeb2f674ea4171" /><Relationship Type="http://schemas.openxmlformats.org/officeDocument/2006/relationships/slide" Target="/ppt/slides/slide9.xml" Id="R96f0d9dc2c274b65" /><Relationship Type="http://schemas.openxmlformats.org/officeDocument/2006/relationships/slide" Target="/ppt/slides/slide10.xml" Id="Ra7562fd5b3604746" /><Relationship Type="http://schemas.openxmlformats.org/officeDocument/2006/relationships/slide" Target="/ppt/slides/slide11.xml" Id="Rfb0fea7ff9ce4ba8" /><Relationship Type="http://schemas.openxmlformats.org/officeDocument/2006/relationships/slide" Target="/ppt/slides/slide12.xml" Id="R19019ddbcbe44193" /><Relationship Type="http://schemas.openxmlformats.org/officeDocument/2006/relationships/slide" Target="/ppt/slides/slide13.xml" Id="R0fc77d6b580042c2" /><Relationship Type="http://schemas.openxmlformats.org/officeDocument/2006/relationships/slide" Target="/ppt/slides/slide14.xml" Id="R537a4cf1506b479e" /><Relationship Type="http://schemas.openxmlformats.org/officeDocument/2006/relationships/slide" Target="/ppt/slides/slide15.xml" Id="Redb62f086f2d4c35" /><Relationship Type="http://schemas.openxmlformats.org/officeDocument/2006/relationships/slide" Target="/ppt/slides/slide16.xml" Id="R386bf4027e3a4f58" /><Relationship Type="http://schemas.openxmlformats.org/officeDocument/2006/relationships/slide" Target="/ppt/slides/slide17.xml" Id="Ra7258ee2f9834d79" /><Relationship Type="http://schemas.openxmlformats.org/officeDocument/2006/relationships/slide" Target="/ppt/slides/slide18.xml" Id="R76300442ed50415d" /><Relationship Type="http://schemas.openxmlformats.org/officeDocument/2006/relationships/slide" Target="/ppt/slides/slide19.xml" Id="R9ef5e75ecf80404e" /><Relationship Type="http://schemas.openxmlformats.org/officeDocument/2006/relationships/slide" Target="/ppt/slides/slide20.xml" Id="R49c3dacf5b554667" /><Relationship Type="http://schemas.openxmlformats.org/officeDocument/2006/relationships/slide" Target="/ppt/slides/slide21.xml" Id="R35aafa15d8dc4c36" /><Relationship Type="http://schemas.openxmlformats.org/officeDocument/2006/relationships/slide" Target="/ppt/slides/slide22.xml" Id="R1fcdaa2e49d14026" /><Relationship Type="http://schemas.openxmlformats.org/officeDocument/2006/relationships/slide" Target="/ppt/slides/slide23.xml" Id="R7ef28330b8d448a5" /><Relationship Type="http://schemas.openxmlformats.org/officeDocument/2006/relationships/slide" Target="/ppt/slides/slide24.xml" Id="Raefa2822b66b472d" /><Relationship Type="http://schemas.openxmlformats.org/officeDocument/2006/relationships/slide" Target="/ppt/slides/slide25.xml" Id="Rbd6ccd64558741ce" /><Relationship Type="http://schemas.openxmlformats.org/officeDocument/2006/relationships/slide" Target="/ppt/slides/slide26.xml" Id="R009e709bc36a4712" /><Relationship Type="http://schemas.openxmlformats.org/officeDocument/2006/relationships/slide" Target="/ppt/slides/slide27.xml" Id="R152688c7495645fc" /><Relationship Type="http://schemas.openxmlformats.org/officeDocument/2006/relationships/slide" Target="/ppt/slides/slide28.xml" Id="R323a9cf5b44342f0" /><Relationship Type="http://schemas.openxmlformats.org/officeDocument/2006/relationships/slide" Target="/ppt/slides/slide29.xml" Id="Rcc03b843eef84625" /><Relationship Type="http://schemas.openxmlformats.org/officeDocument/2006/relationships/slide" Target="/ppt/slides/slide30.xml" Id="R89c56c62ce3c440b" /><Relationship Type="http://schemas.openxmlformats.org/officeDocument/2006/relationships/slide" Target="/ppt/slides/slide31.xml" Id="R23f4b57b8d374e86" /><Relationship Type="http://schemas.openxmlformats.org/officeDocument/2006/relationships/slide" Target="/ppt/slides/slide32.xml" Id="Rb9d4c15f4c3d4524" /><Relationship Type="http://schemas.openxmlformats.org/officeDocument/2006/relationships/slide" Target="/ppt/slides/slide33.xml" Id="R1f34207ac33442be" /><Relationship Type="http://schemas.openxmlformats.org/officeDocument/2006/relationships/slide" Target="/ppt/slides/slide34.xml" Id="R4c894a1840af4581" /><Relationship Type="http://schemas.openxmlformats.org/officeDocument/2006/relationships/slide" Target="/ppt/slides/slide35.xml" Id="Rcb45ed9707954a32" /><Relationship Type="http://schemas.openxmlformats.org/officeDocument/2006/relationships/slide" Target="/ppt/slides/slide36.xml" Id="R63b30f1eefc64740" /><Relationship Type="http://schemas.openxmlformats.org/officeDocument/2006/relationships/slide" Target="/ppt/slides/slide37.xml" Id="Rfa52e0ca3f9c43cd" /><Relationship Type="http://schemas.openxmlformats.org/officeDocument/2006/relationships/slide" Target="/ppt/slides/slide38.xml" Id="R1a5e048ba20746b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9e750a7b204b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a46fbabd4a42ec" /><Relationship Type="http://schemas.openxmlformats.org/officeDocument/2006/relationships/notesMaster" Target="/ppt/notesMasters/notesMaster1.xml" Id="R6be280fd6411425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165ad5a3dc147a6" /><Relationship Type="http://schemas.openxmlformats.org/officeDocument/2006/relationships/notesMaster" Target="/ppt/notesMasters/notesMaster1.xml" Id="Rec3ba97f23c146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ff3b151af7d9440c" /><Relationship Type="http://schemas.openxmlformats.org/officeDocument/2006/relationships/notesMaster" Target="/ppt/notesMasters/notesMaster1.xml" Id="R14044ebdc5744d32"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9f405b8b4f41b4" /><Relationship Type="http://schemas.openxmlformats.org/officeDocument/2006/relationships/notesMaster" Target="/ppt/notesMasters/notesMaster1.xml" Id="R74429a1f2d724b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cc85bc037a440d" /><Relationship Type="http://schemas.openxmlformats.org/officeDocument/2006/relationships/notesMaster" Target="/ppt/notesMasters/notesMaster1.xml" Id="Rb8bd0639e54346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bed666e758405d" /><Relationship Type="http://schemas.openxmlformats.org/officeDocument/2006/relationships/notesMaster" Target="/ppt/notesMasters/notesMaster1.xml" Id="R76012eda00ce4e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f02ba93e064d0b" /><Relationship Type="http://schemas.openxmlformats.org/officeDocument/2006/relationships/notesMaster" Target="/ppt/notesMasters/notesMaster1.xml" Id="R43feefb5e00f4d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374a88b7fb34fe6" /><Relationship Type="http://schemas.openxmlformats.org/officeDocument/2006/relationships/notesMaster" Target="/ppt/notesMasters/notesMaster1.xml" Id="Rb1b73ad389c94b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b312cbf7054fd3" /><Relationship Type="http://schemas.openxmlformats.org/officeDocument/2006/relationships/notesMaster" Target="/ppt/notesMasters/notesMaster1.xml" Id="R327aa2f1c01349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ee3e0e19844658" /><Relationship Type="http://schemas.openxmlformats.org/officeDocument/2006/relationships/notesMaster" Target="/ppt/notesMasters/notesMaster1.xml" Id="Ra42cc3c500f847e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862146fe9e4e3b" /><Relationship Type="http://schemas.openxmlformats.org/officeDocument/2006/relationships/notesMaster" Target="/ppt/notesMasters/notesMaster1.xml" Id="Rb6680d0917484f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5224e62e4c34e86" /><Relationship Type="http://schemas.openxmlformats.org/officeDocument/2006/relationships/notesMaster" Target="/ppt/notesMasters/notesMaster1.xml" Id="Rffeaa44677e843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d460077de6d4e5d" /><Relationship Type="http://schemas.openxmlformats.org/officeDocument/2006/relationships/notesMaster" Target="/ppt/notesMasters/notesMaster1.xml" Id="Rc6e6ccbeec4e4bd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d0a744f6aa84668" /><Relationship Type="http://schemas.openxmlformats.org/officeDocument/2006/relationships/notesMaster" Target="/ppt/notesMasters/notesMaster1.xml" Id="Rb9c8acc3ed0e438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f03aa43d4c14d0d" /><Relationship Type="http://schemas.openxmlformats.org/officeDocument/2006/relationships/notesMaster" Target="/ppt/notesMasters/notesMaster1.xml" Id="Rfdbbe820a3c348e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8cae589259495a" /><Relationship Type="http://schemas.openxmlformats.org/officeDocument/2006/relationships/notesMaster" Target="/ppt/notesMasters/notesMaster1.xml" Id="Re4e47424a001409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b21570bba243dc" /><Relationship Type="http://schemas.openxmlformats.org/officeDocument/2006/relationships/notesMaster" Target="/ppt/notesMasters/notesMaster1.xml" Id="Rc23b211c1d4846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88b3b0821204678" /><Relationship Type="http://schemas.openxmlformats.org/officeDocument/2006/relationships/notesMaster" Target="/ppt/notesMasters/notesMaster1.xml" Id="R001c8058ee324ad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e3536ff9d224a84" /><Relationship Type="http://schemas.openxmlformats.org/officeDocument/2006/relationships/notesMaster" Target="/ppt/notesMasters/notesMaster1.xml" Id="R302cba7094a94de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5ac3a0d496b4c22" /><Relationship Type="http://schemas.openxmlformats.org/officeDocument/2006/relationships/notesMaster" Target="/ppt/notesMasters/notesMaster1.xml" Id="R10f7a47f0f274cf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3ea74a207b948bb" /><Relationship Type="http://schemas.openxmlformats.org/officeDocument/2006/relationships/notesMaster" Target="/ppt/notesMasters/notesMaster1.xml" Id="R263e7c5d3e8342d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920ea7cee7c4c62" /><Relationship Type="http://schemas.openxmlformats.org/officeDocument/2006/relationships/notesMaster" Target="/ppt/notesMasters/notesMaster1.xml" Id="Rfa082c503411419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84a66639ece4002" /><Relationship Type="http://schemas.openxmlformats.org/officeDocument/2006/relationships/notesMaster" Target="/ppt/notesMasters/notesMaster1.xml" Id="Rbddf8d2bf70b453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b58e6cbd2224135" /><Relationship Type="http://schemas.openxmlformats.org/officeDocument/2006/relationships/notesMaster" Target="/ppt/notesMasters/notesMaster1.xml" Id="Rcd98b4da3b764a2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52cef25918043aa" /><Relationship Type="http://schemas.openxmlformats.org/officeDocument/2006/relationships/notesMaster" Target="/ppt/notesMasters/notesMaster1.xml" Id="Rde134ae7746247e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0e71c4423f341e3" /><Relationship Type="http://schemas.openxmlformats.org/officeDocument/2006/relationships/notesMaster" Target="/ppt/notesMasters/notesMaster1.xml" Id="R433ceb803ee948d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17af3912d844b56" /><Relationship Type="http://schemas.openxmlformats.org/officeDocument/2006/relationships/notesMaster" Target="/ppt/notesMasters/notesMaster1.xml" Id="R7f9e8f3b29d84b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b5087935c20426f" /><Relationship Type="http://schemas.openxmlformats.org/officeDocument/2006/relationships/notesMaster" Target="/ppt/notesMasters/notesMaster1.xml" Id="R59ad01382dbd494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7a68e6fa7e3444a" /><Relationship Type="http://schemas.openxmlformats.org/officeDocument/2006/relationships/notesMaster" Target="/ppt/notesMasters/notesMaster1.xml" Id="R3ff56e093ac341a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de528efec504aa3" /><Relationship Type="http://schemas.openxmlformats.org/officeDocument/2006/relationships/notesMaster" Target="/ppt/notesMasters/notesMaster1.xml" Id="R72c84531449e44a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4c7af71beb1425c" /><Relationship Type="http://schemas.openxmlformats.org/officeDocument/2006/relationships/notesMaster" Target="/ppt/notesMasters/notesMaster1.xml" Id="R92f193ad13b6436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1ae9e5995446fc" /><Relationship Type="http://schemas.openxmlformats.org/officeDocument/2006/relationships/notesMaster" Target="/ppt/notesMasters/notesMaster1.xml" Id="Rbef3945e116b437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854db0d916d4c94" /><Relationship Type="http://schemas.openxmlformats.org/officeDocument/2006/relationships/notesMaster" Target="/ppt/notesMasters/notesMaster1.xml" Id="R6a3721f45fd1457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c6c3d8090e14827" /><Relationship Type="http://schemas.openxmlformats.org/officeDocument/2006/relationships/notesMaster" Target="/ppt/notesMasters/notesMaster1.xml" Id="Rd98e74a9a87d4b5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a070d93dabf41fa" /><Relationship Type="http://schemas.openxmlformats.org/officeDocument/2006/relationships/notesMaster" Target="/ppt/notesMasters/notesMaster1.xml" Id="Rba8f4174c17748e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41d78ade3464f9a" /><Relationship Type="http://schemas.openxmlformats.org/officeDocument/2006/relationships/notesMaster" Target="/ppt/notesMasters/notesMaster1.xml" Id="R7431dc01af994d5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8f5065fdaf54f59" /><Relationship Type="http://schemas.openxmlformats.org/officeDocument/2006/relationships/notesMaster" Target="/ppt/notesMasters/notesMaster1.xml" Id="R79f81495d6354c3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aeab47e354e43cb" /><Relationship Type="http://schemas.openxmlformats.org/officeDocument/2006/relationships/notesMaster" Target="/ppt/notesMasters/notesMaster1.xml" Id="R255a00a6da2f4f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Company awareness orientation. This presentation does not provide OSHA Outreach credit or an OSHA 10 card. Plan approximately 90–120 minutes plus site-specific briefings and hands-on demonstrations. Teach in a language and vocabulary workers understand. Trainer should adapt to actual hazards and applicable federal or State Plan rules.</a:t>
            </a:r>
          </a:p>
          <a:p xmlns:a="http://schemas.openxmlformats.org/drawingml/2006/main">
            <a:r>
              <a:t/>
            </a:r>
          </a:p>
          <a:p xmlns:a="http://schemas.openxmlformats.org/drawingml/2006/main">
            <a:r>
              <a:t>Sources (OSHA primary sources, reviewed October 21, 2026):</a:t>
            </a:r>
          </a:p>
          <a:p xmlns:a="http://schemas.openxmlformats.org/drawingml/2006/main">
            <a:r>
              <a:t>https://www.osha.gov/training/outreach</a:t>
            </a:r>
          </a:p>
          <a:p xmlns:a="http://schemas.openxmlformats.org/drawingml/2006/main">
            <a:r>
              <a:t>https://www.osha.gov/training/outreach/faq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OSHA Outreach is a separate program conducted by an OSHA-authorized trainer or authorized online provider. An orientation does not replace training required by individual standards. Ask each worker to explain one hazard in their trade.</a:t>
            </a:r>
          </a:p>
          <a:p xmlns:a="http://schemas.openxmlformats.org/drawingml/2006/main">
            <a:r>
              <a:t/>
            </a:r>
          </a:p>
          <a:p xmlns:a="http://schemas.openxmlformats.org/drawingml/2006/main">
            <a:r>
              <a:t>Sources (OSHA primary sources, reviewed October 21, 2026):</a:t>
            </a:r>
          </a:p>
          <a:p xmlns:a="http://schemas.openxmlformats.org/drawingml/2006/main">
            <a:r>
              <a:t>https://www.osha.gov/training/outreach</a:t>
            </a:r>
          </a:p>
          <a:p xmlns:a="http://schemas.openxmlformats.org/drawingml/2006/main">
            <a:r>
              <a:t>https://www.osha.gov/training/outreach/faq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how to contact the site supervisor and CR Pro Staffing representative. Workers may file a confidential safety complaint with OSHA. A discrimination complaint generally must be filed within 30 days under OSH Act section 11(c). Do not require internal reporting as a prerequisite to contacting OSHA. Neither employer can contract away responsibility.</a:t>
            </a:r>
          </a:p>
          <a:p xmlns:a="http://schemas.openxmlformats.org/drawingml/2006/main">
            <a:r>
              <a:t/>
            </a:r>
          </a:p>
          <a:p xmlns:a="http://schemas.openxmlformats.org/drawingml/2006/main">
            <a:r>
              <a:t>Sources (OSHA primary sources, reviewed October 21, 2026):</a:t>
            </a:r>
          </a:p>
          <a:p xmlns:a="http://schemas.openxmlformats.org/drawingml/2006/main">
            <a:r>
              <a:t>https://www.osha.gov/workers</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orientation practice: use the site's job hazard analysis or pre-task plan. Confirm the host's reporting and restart process. Do not imply an unlimited legal right to refuse all work. Walk through a specific example such as a removed guardrail or damaged sling. Safety orientation is awareness, not authorization for specialized work.</a:t>
            </a:r>
          </a:p>
          <a:p xmlns:a="http://schemas.openxmlformats.org/drawingml/2006/main">
            <a:r>
              <a:t/>
            </a:r>
          </a:p>
          <a:p xmlns:a="http://schemas.openxmlformats.org/drawingml/2006/main">
            <a:r>
              <a:t>Sources (OSHA primary sources, reviewed October 21, 2026):</a:t>
            </a:r>
          </a:p>
          <a:p xmlns:a="http://schemas.openxmlformats.org/drawingml/2006/main">
            <a:r>
              <a:t>https://www.osha.gov/temporaryworkers</a:t>
            </a:r>
          </a:p>
          <a:p xmlns:a="http://schemas.openxmlformats.org/drawingml/2006/main">
            <a:r>
              <a:t>https://www.osha.gov/workers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workers for an example of each hazard from a recent job. Use these categories to guide the daily walk-through. Avoid presenting historical fatality statistics as current data.</a:t>
            </a:r>
          </a:p>
          <a:p xmlns:a="http://schemas.openxmlformats.org/drawingml/2006/main">
            <a:r>
              <a:t/>
            </a:r>
          </a:p>
          <a:p xmlns:a="http://schemas.openxmlformats.org/drawingml/2006/main">
            <a:r>
              <a:t>Sources (OSHA primary sources, reviewed October 21, 2026):</a:t>
            </a:r>
          </a:p>
          <a:p xmlns:a="http://schemas.openxmlformats.org/drawingml/2006/main">
            <a:r>
              <a:t>https://www.osha.gov/sites/default/files/constrfocusfour_introduction.pdf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hardhat inspection, safety glasses and footwear. A face shield supplements appropriate eye protection. Choose gloves for the task and consider entanglement hazards around rotating machinery. Employers must ensure PPE fits properly, including worker-owned PPE, and generally pay for required PPE subject to specified exceptions. Ownership does not transfer employer duties.</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https://www.osha.gov/laws-regs/regulations/standardnumber/1926/1926.95</a:t>
            </a:r>
          </a:p>
          <a:p xmlns:a="http://schemas.openxmlformats.org/drawingml/2006/main">
            <a:r>
              <a:t>https://www.osha.gov/laws-regs/regulations/standardnumber/1926/1926.102</a:t>
            </a:r>
          </a:p>
          <a:p xmlns:a="http://schemas.openxmlformats.org/drawingml/2006/main">
            <a:r>
              <a:t>https://www.osha.gov/laws-regs/regulations/standardnumber/1926/1926.100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1926.501(b)(1) generally covers unprotected sides and edges 6 feet or more above a lower level. Hole requirements vary by hazard and covers are needed for trip/step-through hazards. Scaffolds generally require fall protection above 10 feet. Steel erection generally requires it above 15 feet with special provisions for connectors and controlled decking zones. Never apply one threshold to all work. Site rules may be more protective.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https://www.osha.gov/laws-regs/regulations/standardnumber/1926/1926.501</a:t>
            </a:r>
          </a:p>
          <a:p xmlns:a="http://schemas.openxmlformats.org/drawingml/2006/main">
            <a:r>
              <a:t>https://www.osha.gov/laws-regs/regulations/standardnumber/1926/1926.451</a:t>
            </a:r>
          </a:p>
          <a:p xmlns:a="http://schemas.openxmlformats.org/drawingml/2006/main">
            <a:r>
              <a:t>https://www.osha.gov/laws-regs/regulations/standardnumber/1926/1926.760</a:t>
            </a:r>
          </a:p>
          <a:p xmlns:a="http://schemas.openxmlformats.org/drawingml/2006/main">
            <a:r>
              <a:t/>
            </a:r>
          </a:p>
          <a:p xmlns:a="http://schemas.openxmlformats.org/drawingml/2006/main">
            <a:r>
              <a:t>Photo: OSHA</a:t>
            </a:r>
          </a:p>
          <a:p xmlns:a="http://schemas.openxmlformats.org/drawingml/2006/main">
            <a:r>
              <a:t>https://www.osha.gov/etools/construction/falls</a:t>
            </a:r>
          </a:p>
          <a:p xmlns:a="http://schemas.openxmlformats.org/drawingml/2006/main">
            <a:r>
              <a:t>https://www.osha.gov/sites/default/files/inline-images/unprotected_sides.jpg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fit and the actual double self-retracting lifeline, often called double yoyos. Maintain continuous attachment when the approved system and task require it. Do not invent attachment points or connect hooks to each other. Use only devices rated for the edge exposure and anchorage position. Remove damaged equipment and equipment subjected to fall forces from service pending proper evaluation. Employer must provide prompt rescue or ensure self-rescue. This slide does not qualify users.</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https://www.osha.gov/laws-regs/regulations/standardnumber/1926/1926.502</a:t>
            </a:r>
          </a:p>
          <a:p xmlns:a="http://schemas.openxmlformats.org/drawingml/2006/main">
            <a:r>
              <a:t/>
            </a:r>
          </a:p>
          <a:p xmlns:a="http://schemas.openxmlformats.org/drawingml/2006/main">
            <a:r>
              <a:t>Photo: U.S. Navy / DVIDS</a:t>
            </a:r>
          </a:p>
          <a:p xmlns:a="http://schemas.openxmlformats.org/drawingml/2006/main">
            <a:r>
              <a:t>https://www.dvidshub.net/news/66391/seabees-build-up-southern-afghanistan</a:t>
            </a:r>
          </a:p>
          <a:p xmlns:a="http://schemas.openxmlformats.org/drawingml/2006/main">
            <a:r>
              <a:t>https://d1ldvf68ux039x.cloudfront.net/thumbs/photos/1103/373011/1000w_q95.jpg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stable, level footing or secure the ladder against displacement. Protect ladders in traffic areas. Do not stand on the top or top step of a stepladder. If 3-foot rail extension is impossible, follow the standard's securing and grasping-device provisions. Choose nonconductive side rails near exposed energized equipment. Diagram is schematic, not to scale.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https://www.osha.gov/laws-regs/regulations/standardnumber/1926/1926.1053</a:t>
            </a:r>
          </a:p>
          <a:p xmlns:a="http://schemas.openxmlformats.org/drawingml/2006/main">
            <a:r>
              <a:t/>
            </a:r>
          </a:p>
          <a:p xmlns:a="http://schemas.openxmlformats.org/drawingml/2006/main">
            <a:r>
              <a:t>Photo: OSHA</a:t>
            </a:r>
          </a:p>
          <a:p xmlns:a="http://schemas.openxmlformats.org/drawingml/2006/main">
            <a:r>
              <a:t>https://www.osha.gov/etools/construction/falls</a:t>
            </a:r>
          </a:p>
          <a:p xmlns:a="http://schemas.openxmlformats.org/drawingml/2006/main">
            <a:r>
              <a:t>https://www.osha.gov/sites/default/files/inline-images/ladder-safe-manner_sm.jpg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competent person inspects scaffolds before each shift and after events that could affect structural integrity. Do not climb cross braces. Scaffold fall protection is generally required above 10 feet and the correct system depends on scaffold type. Boom lifts and scissor lifts have different requirements. Follow applicable standards, the manufacturer's instructions and site plan. Stand on the platform floor, not rails. A generic lift card alone does not establish task/equipment competence.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https://www.osha.gov/laws-regs/regulations/standardnumber/1926/1926.451</a:t>
            </a:r>
          </a:p>
          <a:p xmlns:a="http://schemas.openxmlformats.org/drawingml/2006/main">
            <a:r>
              <a:t>https://www.osha.gov/laws-regs/regulations/standardnumber/1926/1926.453</a:t>
            </a:r>
          </a:p>
          <a:p xmlns:a="http://schemas.openxmlformats.org/drawingml/2006/main">
            <a:r>
              <a:t/>
            </a:r>
          </a:p>
          <a:p xmlns:a="http://schemas.openxmlformats.org/drawingml/2006/main">
            <a:r>
              <a:t>Photo: OSHA</a:t>
            </a:r>
          </a:p>
          <a:p xmlns:a="http://schemas.openxmlformats.org/drawingml/2006/main">
            <a:r>
              <a:t>https://www.osha.gov/etools/construction/falls</a:t>
            </a:r>
          </a:p>
          <a:p xmlns:a="http://schemas.openxmlformats.org/drawingml/2006/main">
            <a:r>
              <a:t>https://www.osha.gov/sites/default/files/inline-images/improper_scaffolds.jpg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Only trained, authorized workers operate lifts. Show emergency lowering controls and explain the ground rescue plan. For boom lifts, never tie off to adjacent structures while working from the basket. Scissor lift guardrails generally provide required fall protection when adequate. Additional equipment may be required by the manufacturer or site. Never improvise an anchor.</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https://www.osha.gov/laws-regs/regulations/standardnumber/1926/1926.453</a:t>
            </a:r>
          </a:p>
          <a:p xmlns:a="http://schemas.openxmlformats.org/drawingml/2006/main">
            <a:r>
              <a:t>https://www.osha.gov/etools/scaffolding/scissor-lifts</a:t>
            </a:r>
          </a:p>
          <a:p xmlns:a="http://schemas.openxmlformats.org/drawingml/2006/main">
            <a:r>
              <a:t/>
            </a:r>
          </a:p>
          <a:p xmlns:a="http://schemas.openxmlformats.org/drawingml/2006/main">
            <a:r>
              <a:t>Photo: OSHA</a:t>
            </a:r>
          </a:p>
          <a:p xmlns:a="http://schemas.openxmlformats.org/drawingml/2006/main">
            <a:r>
              <a:t>https://www.osha.gov/etools/scaffolding/scissor-lifts</a:t>
            </a:r>
          </a:p>
          <a:p xmlns:a="http://schemas.openxmlformats.org/drawingml/2006/main">
            <a:r>
              <a:t>https://www.osha.gov/sites/default/files/inline-images/scissorlifts.png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Construction operator training follows 1910.178(l) through 1926.602(d). Documentation includes operator name, training/evaluation dates and trainer/evaluator identity. Qualified trainers need relevant knowledge, training and experience. Prior training can count only when appropriate and competence has been evaluated. Employer authorization must match the truck and workplace.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https://www.osha.gov/laws-regs/regulations/standardnumber/1910/1910.178</a:t>
            </a:r>
          </a:p>
          <a:p xmlns:a="http://schemas.openxmlformats.org/drawingml/2006/main">
            <a:r>
              <a:t>https://www.osha.gov/laws-regs/regulations/standardnumber/1926/1926.602</a:t>
            </a:r>
          </a:p>
          <a:p xmlns:a="http://schemas.openxmlformats.org/drawingml/2006/main">
            <a:r>
              <a:t/>
            </a:r>
          </a:p>
          <a:p xmlns:a="http://schemas.openxmlformats.org/drawingml/2006/main">
            <a:r>
              <a:t>Photo: OSHA</a:t>
            </a:r>
          </a:p>
          <a:p xmlns:a="http://schemas.openxmlformats.org/drawingml/2006/main">
            <a:r>
              <a:t>https://www.osha.gov/successstories/safeandsound</a:t>
            </a:r>
          </a:p>
          <a:p xmlns:a="http://schemas.openxmlformats.org/drawingml/2006/main">
            <a:r>
              <a:t>https://www.osha.gov/sites/default/files/inline-images/ss-safeandsound.jpg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stand or walk under raised forks. No unauthorized riders. Park with forks lowered and secure the truck. Telehandler operators must use the applicable load chart. Equipment type, configuration and use determine applicable rules. Follow manufacturer instructions for slopes, visibility and tip-over response.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https://www.osha.gov/laws-regs/regulations/standardnumber/1910/1910.178</a:t>
            </a:r>
          </a:p>
          <a:p xmlns:a="http://schemas.openxmlformats.org/drawingml/2006/main">
            <a:r>
              <a:t>https://www.osha.gov/laws-regs/regulations/standardnumber/1926/1926.602</a:t>
            </a:r>
          </a:p>
          <a:p xmlns:a="http://schemas.openxmlformats.org/drawingml/2006/main">
            <a:r>
              <a:t/>
            </a:r>
          </a:p>
          <a:p xmlns:a="http://schemas.openxmlformats.org/drawingml/2006/main">
            <a:r>
              <a:t>Photo: OSHA</a:t>
            </a:r>
          </a:p>
          <a:p xmlns:a="http://schemas.openxmlformats.org/drawingml/2006/main">
            <a:r>
              <a:t>https://www.osha.gov/etools/powered-industrial-trucks</a:t>
            </a:r>
          </a:p>
          <a:p xmlns:a="http://schemas.openxmlformats.org/drawingml/2006/main">
            <a:r>
              <a:t>https://www.osha.gov/sites/default/files/inline-images/pitetool_02%20%281%29.jpg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backing vehicles, crane counterweights, grinding fragments and materials falling from elevated work. Eye contact alone may be insufficient in poor visibility. Use the site's agreed signal or radio procedure and wait for acknowledgment. Stop if communication is lost. Wear required high-visibility clothing.</a:t>
            </a:r>
          </a:p>
          <a:p xmlns:a="http://schemas.openxmlformats.org/drawingml/2006/main">
            <a:r>
              <a:t/>
            </a:r>
          </a:p>
          <a:p xmlns:a="http://schemas.openxmlformats.org/drawingml/2006/main">
            <a:r>
              <a:t>Sources (OSHA primary sources, reviewed October 21, 2026):</a:t>
            </a:r>
          </a:p>
          <a:p xmlns:a="http://schemas.openxmlformats.org/drawingml/2006/main">
            <a:r>
              <a:t>https://www.osha.gov/etools/construction/struck-by</a:t>
            </a:r>
          </a:p>
          <a:p xmlns:a="http://schemas.openxmlformats.org/drawingml/2006/main">
            <a:r>
              <a:t/>
            </a:r>
          </a:p>
          <a:p xmlns:a="http://schemas.openxmlformats.org/drawingml/2006/main">
            <a:r>
              <a:t>Photo: OSHA</a:t>
            </a:r>
          </a:p>
          <a:p xmlns:a="http://schemas.openxmlformats.org/drawingml/2006/main">
            <a:r>
              <a:t>https://www.osha.gov/etools/construction/struck-by</a:t>
            </a:r>
          </a:p>
          <a:p xmlns:a="http://schemas.openxmlformats.org/drawingml/2006/main">
            <a:r>
              <a:t>https://www.osha.gov/sites/default/files/inline-images/vehicles.jpg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qualified rigger is required for specified crane operations, including rigging within the fall zone. Signal persons must meet applicable qualification rules. Never guess a load weight or exceed the rated load for the hitch/angle. Protect slings from sharp edges. Follow the planned hoisting route and use tag lines only when appropriate and safe. Discuss hand placement while landing a load. This orientation does not qualify a rigger or signal person.</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https://www.osha.gov/laws-regs/regulations/standardnumber/1926/1926.251</a:t>
            </a:r>
          </a:p>
          <a:p xmlns:a="http://schemas.openxmlformats.org/drawingml/2006/main">
            <a:r>
              <a:t>https://www.osha.gov/laws-regs/regulations/standardnumber/1926/1926.1425</a:t>
            </a:r>
          </a:p>
          <a:p xmlns:a="http://schemas.openxmlformats.org/drawingml/2006/main">
            <a:r>
              <a:t/>
            </a:r>
          </a:p>
          <a:p xmlns:a="http://schemas.openxmlformats.org/drawingml/2006/main">
            <a:r>
              <a:t>Photo: U.S. Navy / DVIDS</a:t>
            </a:r>
          </a:p>
          <a:p xmlns:a="http://schemas.openxmlformats.org/drawingml/2006/main">
            <a:r>
              <a:t>https://www.dvidshub.net/image/7948536/sailors-onload-aircraft-crash-and-salvage-crane-onto-flight-deck-abraham-lincoln</a:t>
            </a:r>
          </a:p>
          <a:p xmlns:a="http://schemas.openxmlformats.org/drawingml/2006/main">
            <a:r>
              <a:t>https://d1ldvf68ux039x.cloudfront.net/thumbs/photos/2308/7948536/1000w_q95.jpg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pinch points during alignment, conveyor work and machinery setting. Loose clothing, jewelry, hair and some gloves can catch rotating parts. Never reach into moving machinery. Isolate hazardous energy before servicing, adjusting or clearing a jam under the equipment-specific procedure.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https://www.osha.gov/laws-regs/regulations/standardnumber/1926/1926.300</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construction, 1926.404(b)(1) specifies GFCI or an assured equipment grounding conductor program for covered receptacles and equipment. Follow the site's established program. Keep cords away from water and damage. Keep required clearances from power lines, which depend on equipment, voltage and task. Do not teach one universal approach distance. Qualified personnel establish deenergization, guarding and verification.</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https://www.osha.gov/laws-regs/regulations/standardnumber/1926/1926.416</a:t>
            </a:r>
          </a:p>
          <a:p xmlns:a="http://schemas.openxmlformats.org/drawingml/2006/main">
            <a:r>
              <a:t>https://www.osha.gov/laws-regs/regulations/standardnumber/1926/1926.404</a:t>
            </a:r>
          </a:p>
          <a:p xmlns:a="http://schemas.openxmlformats.org/drawingml/2006/main">
            <a:r>
              <a:t/>
            </a:r>
          </a:p>
          <a:p xmlns:a="http://schemas.openxmlformats.org/drawingml/2006/main">
            <a:r>
              <a:t>Photo: OSHA</a:t>
            </a:r>
          </a:p>
          <a:p xmlns:a="http://schemas.openxmlformats.org/drawingml/2006/main">
            <a:r>
              <a:t>https://www.osha.gov/etools/construction/electrical-incidents</a:t>
            </a:r>
          </a:p>
          <a:p xmlns:a="http://schemas.openxmlformats.org/drawingml/2006/main">
            <a:r>
              <a:t>https://www.osha.gov/sites/default/files/inline-images/powerlines.jpg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host's equipment-specific energy-control procedure and group/shift-transfer process. Some millwright maintenance falls under general industry 1910.147, which excludes construction employment. Construction electrical circuit lockout/tagging is addressed in 1926.417, with other task-specific provisions also applicable. The employer must determine the correct standard. This slide describes awareness and does not authorize lockout work. Exceptional lock removal requires the employer's controlled procedure.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https://www.osha.gov/laws-regs/regulations/standardnumber/1926/1926.417</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Cave-in protection is required except in stable rock or excavations under 5 feet where a competent person finds no indication of potential cave-in. At 4 feet or deeper, trench egress must be within 25 feet of lateral travel. Keep spoil/equipment at least 2 feet from the edge or use retaining devices. Inspections occur daily before work and as needed, including after rain. Evaluate utilities and atmospheres. Summon trained rescuers. Never enter a collapsed trench to help.</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https://www.osha.gov/laws-regs/regulations/standardnumber/1926/1926.652</a:t>
            </a:r>
          </a:p>
          <a:p xmlns:a="http://schemas.openxmlformats.org/drawingml/2006/main">
            <a:r>
              <a:t>https://www.osha.gov/laws-regs/regulations/standardnumber/1926/1926.651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competent person must identify confined and permit spaces before work. An open lid or normal smell does not demonstrate safe air. A permit entry may require atmospheric testing, ventilation, isolation, attendants, communications and rescue capability. The host/controlling contractor and entry employers must coordinate hazard information. This orientation authorizes no confined-space entry.</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https://www.osha.gov/laws-regs/regulations/standardnumber/1926/1926.1203</a:t>
            </a:r>
          </a:p>
          <a:p xmlns:a="http://schemas.openxmlformats.org/drawingml/2006/main">
            <a:r>
              <a:t/>
            </a:r>
          </a:p>
          <a:p xmlns:a="http://schemas.openxmlformats.org/drawingml/2006/main">
            <a:r>
              <a:t>Photo: Dig Different / Plumbing Systems Inc.</a:t>
            </a:r>
          </a:p>
          <a:p xmlns:a="http://schemas.openxmlformats.org/drawingml/2006/main">
            <a:r>
              <a:t>https://www.digdifferent.com/online_exclusives/2014/08/10_photos_of_proper_confined-space_entry_work</a:t>
            </a:r>
          </a:p>
          <a:p xmlns:a="http://schemas.openxmlformats.org/drawingml/2006/main">
            <a:r>
              <a:t>https://cdn.digdifferent.com/uploads/images/psi_confined_space_2_dt_10-22-12-web.jpg?v=1768515384</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actual tool inspection. Check abrasive wheel condition, guard placement and compatible wheel ratings. Use eye protection and the required face shield. Follow manufacturer instructions and the task-specific energy isolation method. Never defeat a safety device. Report defective tools and remove them from use.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https://www.osha.gov/laws-regs/regulations/standardnumber/1926/1926.300</a:t>
            </a:r>
          </a:p>
          <a:p xmlns:a="http://schemas.openxmlformats.org/drawingml/2006/main">
            <a:r>
              <a:t/>
            </a:r>
          </a:p>
          <a:p xmlns:a="http://schemas.openxmlformats.org/drawingml/2006/main">
            <a:r>
              <a:t>Photo: OSHA</a:t>
            </a:r>
          </a:p>
          <a:p xmlns:a="http://schemas.openxmlformats.org/drawingml/2006/main">
            <a:r>
              <a:t>https://www.osha.gov/etools/construction/electrical-incidents</a:t>
            </a:r>
          </a:p>
          <a:p xmlns:a="http://schemas.openxmlformats.org/drawingml/2006/main">
            <a:r>
              <a:t>https://www.osha.gov/sites/default/files/inline-images/missingpin.jpg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Federal construction hot-work rules require a fire watch when normal precautions are insufficient and continued monitoring long enough to eliminate fire possibility. The site permit may specify a longer period. Do not invent a universal 30-minute limit. Follow separate cylinder, welding ventilation and PPE requirements. Use an extinguisher only if trained, authorized and it is safe. Otherwise alert and evacuate.</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https://www.osha.gov/laws-regs/regulations/standardnumber/1926/1926.352</a:t>
            </a:r>
          </a:p>
          <a:p xmlns:a="http://schemas.openxmlformats.org/drawingml/2006/main">
            <a:r>
              <a:t/>
            </a:r>
          </a:p>
          <a:p xmlns:a="http://schemas.openxmlformats.org/drawingml/2006/main">
            <a:r>
              <a:t>Photo: U.S. Navy / Jermaine M. Ralliford</a:t>
            </a:r>
          </a:p>
          <a:p xmlns:a="http://schemas.openxmlformats.org/drawingml/2006/main">
            <a:r>
              <a:t>https://www.dvidshub.net/image/1428858/uss-dwight-d-eisenhower-sailor-practices-vertical-welding</a:t>
            </a:r>
          </a:p>
          <a:p xmlns:a="http://schemas.openxmlformats.org/drawingml/2006/main">
            <a:r>
              <a:t>https://d1ldvf68ux039x.cloudfront.net/thumbs/photos/1407/1428858/1000w_q95.jpg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the site's SDS access method, including access during the shift without barriers. Explain signal words, pictograms and precautionary statements. SDS sections 2, 4, 7 and 8 address hazards, first aid, handling/storage and exposure controls/PPE. Secondary containers need appropriate labeling except for qualifying immediate-use situations. Spill response requires training and appropriate protection.</a:t>
            </a:r>
          </a:p>
          <a:p xmlns:a="http://schemas.openxmlformats.org/drawingml/2006/main">
            <a:r>
              <a:t/>
            </a:r>
          </a:p>
          <a:p xmlns:a="http://schemas.openxmlformats.org/drawingml/2006/main">
            <a:r>
              <a:t>Sources (OSHA primary sources, reviewed October 21, 2026):</a:t>
            </a:r>
          </a:p>
          <a:p xmlns:a="http://schemas.openxmlformats.org/drawingml/2006/main">
            <a:r>
              <a:t>https://www.osha.gov/hazcom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hazard awareness. Only trained, equipped and authorized personnel handle a spill within their assigned role. Hazard Communication applies to many routine chemical uses. HAZWOPER applies to specified waste operations and emergency responses. Do not assume every chemical spill requires the same course. Use the SDS and site response plan.</a:t>
            </a:r>
          </a:p>
          <a:p xmlns:a="http://schemas.openxmlformats.org/drawingml/2006/main">
            <a:r>
              <a:t/>
            </a:r>
          </a:p>
          <a:p xmlns:a="http://schemas.openxmlformats.org/drawingml/2006/main">
            <a:r>
              <a:t>Sources (OSHA primary sources, reviewed October 21, 2026):</a:t>
            </a:r>
          </a:p>
          <a:p xmlns:a="http://schemas.openxmlformats.org/drawingml/2006/main">
            <a:r>
              <a:t>https://www.osha.gov/hazcom</a:t>
            </a:r>
          </a:p>
          <a:p xmlns:a="http://schemas.openxmlformats.org/drawingml/2006/main">
            <a:r>
              <a:t>https://www.osha.gov/laws-regs/regulations/standardnumber/1926/1926.65</a:t>
            </a:r>
          </a:p>
          <a:p xmlns:a="http://schemas.openxmlformats.org/drawingml/2006/main">
            <a:r>
              <a:t/>
            </a:r>
          </a:p>
          <a:p xmlns:a="http://schemas.openxmlformats.org/drawingml/2006/main">
            <a:r>
              <a:t>Photo: U.S. Army</a:t>
            </a:r>
          </a:p>
          <a:p xmlns:a="http://schemas.openxmlformats.org/drawingml/2006/main">
            <a:r>
              <a:t>https://www.army.mil/article/116376/ecbc_partners_with_jpm_elimination_for_personnel_decontamination_training</a:t>
            </a:r>
          </a:p>
          <a:p xmlns:a="http://schemas.openxmlformats.org/drawingml/2006/main">
            <a:r>
              <a:t>https://api.army.mil/e2/c/images/2013/12/04/323325/original.jpg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 1926.65(e), limited-role eligibility depends on exposure and site conditions. Emergency response under (q) uses separate competency levels. Awareness responders recognize and notify, with no further response action. This orientation alone does not establish that competency. Confirm the role, site plan and training before assignment.</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https://www.osha.gov/laws-regs/regulations/standardnumber/1926/1926.65</a:t>
            </a:r>
          </a:p>
          <a:p xmlns:a="http://schemas.openxmlformats.org/drawingml/2006/main">
            <a:r>
              <a:t/>
            </a:r>
          </a:p>
          <a:p xmlns:a="http://schemas.openxmlformats.org/drawingml/2006/main">
            <a:r>
              <a:t>Photo: U.S. National Guard / DVIDS</a:t>
            </a:r>
          </a:p>
          <a:p xmlns:a="http://schemas.openxmlformats.org/drawingml/2006/main">
            <a:r>
              <a:t>https://www.dvidshub.net/image/3796968/cst-pre-eval-sandy-hook</a:t>
            </a:r>
          </a:p>
          <a:p xmlns:a="http://schemas.openxmlformats.org/drawingml/2006/main">
            <a:r>
              <a:t>https://d1ldvf68ux039x.cloudfront.net/thumbs/photos/1709/3796968/1000w_q95.jpg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Table 1 or the alternative exposure-control methods in 1926.1153 as applicable. Avoid dry sweeping or brushing when it could contribute to exposure unless wet sweeping, HEPA vacuuming or other minimizing methods are infeasible. Compressed-air cleaning has restrictions. Required respirators need medical evaluation and training, and tight-fitting respirators need fit testing and user seal checks. Facial hair cannot interfere with the seal.</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https://www.osha.gov/laws-regs/regulations/standardnumber/1926/1926.1153</a:t>
            </a:r>
          </a:p>
          <a:p xmlns:a="http://schemas.openxmlformats.org/drawingml/2006/main">
            <a:r>
              <a:t>https://www.osha.gov/laws-regs/regulations/standardnumber/1910/1910.134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noise controls before PPE and the site's hearing conservation practices. There is no universal OSHA safe lifting weight. Consider load shape, reach, repetition and worker capability. Keep material stacked against collapse. For industrial tasks, verify the applicable standard and site procedures.</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https://www.osha.gov/laws-regs/regulations/standardnumber/1926/1926.52</a:t>
            </a:r>
          </a:p>
          <a:p xmlns:a="http://schemas.openxmlformats.org/drawingml/2006/main">
            <a:r>
              <a:t>https://www.osha.gov/laws-regs/regulations/standardnumber/1926/1926.25</a:t>
            </a:r>
          </a:p>
          <a:p xmlns:a="http://schemas.openxmlformats.org/drawingml/2006/main">
            <a:r>
              <a:t>https://www.osha.gov/laws-regs/regulations/standardnumber/1926/1926.250</a:t>
            </a:r>
          </a:p>
          <a:p xmlns:a="http://schemas.openxmlformats.org/drawingml/2006/main">
            <a:r>
              <a:t/>
            </a:r>
          </a:p>
          <a:p xmlns:a="http://schemas.openxmlformats.org/drawingml/2006/main">
            <a:r>
              <a:t>Photo: OSHA</a:t>
            </a:r>
          </a:p>
          <a:p xmlns:a="http://schemas.openxmlformats.org/drawingml/2006/main">
            <a:r>
              <a:t>https://www.osha.gov/etools/construction/falls</a:t>
            </a:r>
          </a:p>
          <a:p xmlns:a="http://schemas.openxmlformats.org/drawingml/2006/main">
            <a:r>
              <a:t>https://www.osha.gov/sites/default/files/inline-images/rebards.jpg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1926.52 Table D-2 uses dBA slow response. Limits refer to exposure before protector attenuation. Feasible engineering/administrative controls come first. A continuing effective hearing conservation program is required where table values are exceeded. Use measured exposure and qualified assessment, not a phone app or guess. The employer should use a more protective applicable limit or site rule. General industry and State Plan requirements may differ.</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https://www.osha.gov/laws-regs/regulations/standardnumber/1926/1926.52</a:t>
            </a:r>
          </a:p>
          <a:p xmlns:a="http://schemas.openxmlformats.org/drawingml/2006/main">
            <a:r>
              <a:t/>
            </a:r>
          </a:p>
          <a:p xmlns:a="http://schemas.openxmlformats.org/drawingml/2006/main">
            <a:r>
              <a:t>Photo: OSHA</a:t>
            </a:r>
          </a:p>
          <a:p xmlns:a="http://schemas.openxmlformats.org/drawingml/2006/main">
            <a:r>
              <a:t>https://www.osha.gov/noise</a:t>
            </a:r>
          </a:p>
          <a:p xmlns:a="http://schemas.openxmlformats.org/drawingml/2006/main">
            <a:r>
              <a:t>https://www.osha.gov/sites/default/files/inline-images/image%201_0.jpg</a:t>
            </a:r>
          </a:p>
          <a:p xmlns:a="http://schemas.openxmlformats.org/drawingml/2006/main">
            <a:r>
              <a:t>Illustrative real-world image. It does not establish full compliance or endorsement of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Follow the employer's heat plan, including acclimatization, workload adjustments, water and cool rest areas. This slide gives preventive guidance, not a universal regulatory temperature or break trigger. Weather, workload, clothing and worker factors all matter. Do not leave a symptomatic coworker alone. Ask workers to name the nearest cooling area.</a:t>
            </a:r>
          </a:p>
          <a:p xmlns:a="http://schemas.openxmlformats.org/drawingml/2006/main">
            <a:r>
              <a:t/>
            </a:r>
          </a:p>
          <a:p xmlns:a="http://schemas.openxmlformats.org/drawingml/2006/main">
            <a:r>
              <a:t>Sources (OSHA primary sources, reviewed October 21, 2026):</a:t>
            </a:r>
          </a:p>
          <a:p xmlns:a="http://schemas.openxmlformats.org/drawingml/2006/main">
            <a:r>
              <a:t>https://www.osha.gov/heat-exposure</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Move the worker to shade or a cool location if safe. Remove excess outer clothing and use available active cooling such as cold-water immersion or wetting skin and clothing with cold water while fanning. Follow dispatcher and trained-responder directions. Do not delay cooling to make a diagnosis. Do not force fluids on an unconscious, confused or vomiting worker.</a:t>
            </a:r>
          </a:p>
          <a:p xmlns:a="http://schemas.openxmlformats.org/drawingml/2006/main">
            <a:r>
              <a:t/>
            </a:r>
          </a:p>
          <a:p xmlns:a="http://schemas.openxmlformats.org/drawingml/2006/main">
            <a:r>
              <a:t>Sources (OSHA primary sources, reviewed October 21, 2026):</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who contacts responders, who meets the ambulance and how headcounts work. CR Pro Staffing reporting does not replace emergency response. Workers should notify the site supervisor and CR Pro Staffing contact. Only trained personnel provide care within their training. Never enter an electrical, trench or confined-space hazard to rescue someone. Keep access clear.</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https://www.osha.gov/laws-regs/regulations/standardnumber/1926/1926.50</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Trainer: complete these fields before using this slide on a jobsite. Confirm host orientation, required task training, competent persons, PPE, rescue provisions and authorization for the assigned work. These are intentional blanks for jobsite customization. Show workers the locations rather than only reading them.</a:t>
            </a:r>
          </a:p>
          <a:p xmlns:a="http://schemas.openxmlformats.org/drawingml/2006/main">
            <a:r>
              <a:t/>
            </a:r>
          </a:p>
          <a:p xmlns:a="http://schemas.openxmlformats.org/drawingml/2006/main">
            <a:r>
              <a:t>Sources (OSHA primary sources, reviewed October 21, 2026):</a:t>
            </a:r>
          </a:p>
          <a:p xmlns:a="http://schemas.openxmlformats.org/drawingml/2006/main">
            <a:r>
              <a:t>https://www.osha.gov/temporaryworkers</a:t>
            </a:r>
          </a:p>
          <a:p xmlns:a="http://schemas.openxmlformats.org/drawingml/2006/main">
            <a:r>
              <a:t>https://www.osha.gov/laws-regs/regulations/standardnumber/1926/1926.50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Expected responses: conveyor: keep clear until an authorized worker follows the equipment energy-control procedure and verifies isolation. Ironworker: pause and confirm the approved fall protection and transfer method, without improvising anchors. Rigger: remove the sling from service and obtain correctly rated gear. Heat: call 911, activate response and cool immediately. Discuss without asking workers to perform untrained tasks.</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https://www.osha.gov/laws-regs/regulations/standardnumber/1926/1926.251</a:t>
            </a:r>
          </a:p>
          <a:p xmlns:a="http://schemas.openxmlformats.org/drawingml/2006/main">
            <a:r>
              <a:t>https://www.osha.gov/laws-regs/regulations/standardnumber/1926/1926.502</a:t>
            </a:r>
          </a:p>
          <a:p xmlns:a="http://schemas.openxmlformats.org/drawingml/2006/main">
            <a:r>
              <a:t>https://www.osha.gov/laws-regs/regulations/standardnumber/1910/1910.147</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Answers: 1. Stop using it, remove it from service and report it. 2. No. OSHA Outreach course completion requires the authorized program. 3. Notify the host supervisor and CR Pro Staffing representative. Workers may also contact OSHA. 4. No. The authorized equipment-specific isolation process and verification are required. Re-teach missed answers. This is an orientation review, not an OSHA examination.</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https://www.osha.gov/laws-regs/regulations/standardnumber/1926/1926.300</a:t>
            </a:r>
          </a:p>
          <a:p xmlns:a="http://schemas.openxmlformats.org/drawingml/2006/main">
            <a:r>
              <a:t>https://www.osha.gov/training/outreach</a:t>
            </a:r>
          </a:p>
          <a:p xmlns:a="http://schemas.openxmlformats.org/drawingml/2006/main">
            <a:r>
              <a:t>https://www.osha.gov/temporaryworkers</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Answers: 5. Remove it from service and use inspected, properly rated gear. 6. Never attempt an unplanned entry rescue. Summon the designated trained rescue service. 7. Call 911, activate site response and begin rapid cooling. 8. Training, inspected compatible equipment, approved anchor, clearance/swing-fall control and prompt rescue plan. Ask workers to identify their reporting contacts and assembly point.</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https://www.osha.gov/laws-regs/regulations/standardnumber/1926/1926.251</a:t>
            </a:r>
          </a:p>
          <a:p xmlns:a="http://schemas.openxmlformats.org/drawingml/2006/main">
            <a:r>
              <a:t>https://www.osha.gov/laws-regs/regulations/standardnumber/1926/1926.1203</a:t>
            </a:r>
          </a:p>
          <a:p xmlns:a="http://schemas.openxmlformats.org/drawingml/2006/main">
            <a:r>
              <a:t>https://www.osha.gov/heat-exposure/illness-first-aid</a:t>
            </a:r>
          </a:p>
          <a:p xmlns:a="http://schemas.openxmlformats.org/drawingml/2006/main">
            <a:r>
              <a:t>https://www.osha.gov/laws-regs/regulations/standardnumber/1926/1926.502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Answers: 9. No. Instruction, practical training and workplace evaluation are needed. 10. No. Keep clear, alert designated responders and follow the plan. 11. No. Duration and the combined daily exposure matter. 12. No. Keep feet on the platform and use equipment appropriate for the reach. Re-teach missed items.</a:t>
            </a:r>
          </a:p>
          <a:p xmlns:a="http://schemas.openxmlformats.org/drawingml/2006/main">
            <a:r>
              <a:t/>
            </a:r>
          </a:p>
          <a:p xmlns:a="http://schemas.openxmlformats.org/drawingml/2006/main">
            <a:r>
              <a:t>Sources (OSHA primary sources, reviewed October 21, 2026):</a:t>
            </a:r>
          </a:p>
          <a:p xmlns:a="http://schemas.openxmlformats.org/drawingml/2006/main">
            <a:r>
              <a:t>https://www.osha.gov/laws-regs/regulations/standardnumber/1910/1910.178</a:t>
            </a:r>
          </a:p>
          <a:p xmlns:a="http://schemas.openxmlformats.org/drawingml/2006/main">
            <a:r>
              <a:t>https://www.osha.gov/laws-regs/regulations/standardnumber/1926/1926.65</a:t>
            </a:r>
          </a:p>
          <a:p xmlns:a="http://schemas.openxmlformats.org/drawingml/2006/main">
            <a:r>
              <a:t>https://www.osha.gov/laws-regs/regulations/standardnumber/1926/1926.52</a:t>
            </a:r>
          </a:p>
          <a:p xmlns:a="http://schemas.openxmlformats.org/drawingml/2006/main">
            <a:r>
              <a:t>https://www.osha.gov/laws-regs/regulations/standardnumber/1926/1926.453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record wording: I attended this company orientation, had the opportunity to ask questions and know how to report a safety concern. Signature documents attendance only. It is not a waiver of rights, OSHA Outreach credit or proof of equipment/task competence. Retain the attendance record, topics, language, instructor, knowledge review and hands-on training details according to company requirements. Resolve outstanding training before assigning affected work.</a:t>
            </a:r>
          </a:p>
          <a:p xmlns:a="http://schemas.openxmlformats.org/drawingml/2006/main">
            <a:r>
              <a:t/>
            </a:r>
          </a:p>
          <a:p xmlns:a="http://schemas.openxmlformats.org/drawingml/2006/main">
            <a:r>
              <a:t>Sources (OSHA primary sources, reviewed October 21, 2026):</a:t>
            </a:r>
          </a:p>
          <a:p xmlns:a="http://schemas.openxmlformats.org/drawingml/2006/main">
            <a:r>
              <a:t>https://www.osha.gov/training/outreach/faq</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Prepared October 21, 2026 from OSHA primary sources. Confirm requirements at delivery. Add company-approved policies and actual emergency contacts. Do not display an OSHA logo, call this OSHA-approved, issue a certification, or represent this as the required 10-hour Outreach course. Main resources: https://www.osha.gov/training/outreach ; https://www.osha.gov/workers ; https://www.osha.gov/temporaryworkers ; https://www.osha.gov/laws-regs/regulations/standardnumber/1926 . Federal rules are a baseline and State Plans and host procedures may differ.</a:t>
            </a:r>
          </a:p>
          <a:p xmlns:a="http://schemas.openxmlformats.org/drawingml/2006/main">
            <a:r>
              <a:t/>
            </a:r>
          </a:p>
          <a:p xmlns:a="http://schemas.openxmlformats.org/drawingml/2006/main">
            <a:r>
              <a:t>Sources (OSHA primary sources, reviewed October 21, 2026):</a:t>
            </a:r>
          </a:p>
          <a:p xmlns:a="http://schemas.openxmlformats.org/drawingml/2006/main">
            <a:r>
              <a:t>https://www.osha.gov/training/outreach</a:t>
            </a:r>
          </a:p>
          <a:p xmlns:a="http://schemas.openxmlformats.org/drawingml/2006/main">
            <a:r>
              <a:t>https://www.osha.gov/workers</a:t>
            </a:r>
          </a:p>
          <a:p xmlns:a="http://schemas.openxmlformats.org/drawingml/2006/main">
            <a:r>
              <a:t>https://www.osha.gov/temporaryworkers</a:t>
            </a:r>
          </a:p>
          <a:p xmlns:a="http://schemas.openxmlformats.org/drawingml/2006/main">
            <a:r>
              <a:t>https://www.osha.gov/laws-regs/regulations/standardnumber/1926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775d27afbf4f2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c5b3433fd2446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b4c03e841ff4dd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a41961f4e98456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0ae97204b8347f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425d1d09c4145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D7E9B6-1E94-4109-AC9C-2AB81D6CDEB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B971241-89B5-47A3-A495-693973B0C01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E7E65E4-7E7F-4C4A-9750-808180795D5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9EF5B7-56CE-442D-BF2F-0C59C9814B4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08A8D39-86A5-4B02-948C-A31DD7BEC72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25F0F4B-8008-498A-B7C2-AB80B1BBF6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1B4B3D-B30D-4311-BD23-5A25E902E4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A8081E2-0C57-47CA-B814-526527BB57F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BF0CEF-EFE8-4830-B0B1-3E22CC5DEA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1017FD-E051-4814-BE49-2534FF1546F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bbd686a8c84d07" /><Relationship Type="http://schemas.openxmlformats.org/officeDocument/2006/relationships/slideLayout" Target="/ppt/slideLayouts/slideLayout1.xml" Id="Rce657ef403f84828" /><Relationship Type="http://schemas.openxmlformats.org/officeDocument/2006/relationships/slideLayout" Target="/ppt/slideLayouts/slideLayout2.xml" Id="R2ee74139c79441bf" /><Relationship Type="http://schemas.openxmlformats.org/officeDocument/2006/relationships/slideLayout" Target="/ppt/slideLayouts/slideLayout3.xml" Id="Rccce378c59014ffd" /><Relationship Type="http://schemas.openxmlformats.org/officeDocument/2006/relationships/slideLayout" Target="/ppt/slideLayouts/slideLayout4.xml" Id="R654d2b5efd364bfe" /><Relationship Type="http://schemas.openxmlformats.org/officeDocument/2006/relationships/slideLayout" Target="/ppt/slideLayouts/slideLayout5.xml" Id="R60b154e42f7d4b8d" /><Relationship Type="http://schemas.openxmlformats.org/officeDocument/2006/relationships/slideLayout" Target="/ppt/slideLayouts/slideLayout6.xml" Id="R81878acf2e2c465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e657ef403f84828"/>
    <p:sldLayoutId xmlns:r="http://schemas.openxmlformats.org/officeDocument/2006/relationships" id="2147483650" r:id="R2ee74139c79441bf"/>
    <p:sldLayoutId xmlns:r="http://schemas.openxmlformats.org/officeDocument/2006/relationships" id="2147483651" r:id="Rccce378c59014ffd"/>
    <p:sldLayoutId xmlns:r="http://schemas.openxmlformats.org/officeDocument/2006/relationships" id="2147483652" r:id="R654d2b5efd364bfe"/>
    <p:sldLayoutId xmlns:r="http://schemas.openxmlformats.org/officeDocument/2006/relationships" id="2147483653" r:id="R60b154e42f7d4b8d"/>
    <p:sldLayoutId xmlns:r="http://schemas.openxmlformats.org/officeDocument/2006/relationships" id="2147483654" r:id="R81878acf2e2c465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b252f050b1a47e0" /><Relationship Type="http://schemas.openxmlformats.org/officeDocument/2006/relationships/notesSlide" Target="/ppt/notesSlides/notesSlide1.xml" Id="R830cdb6edb3f4c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6cdd50d94a146b3" /><Relationship Type="http://schemas.openxmlformats.org/officeDocument/2006/relationships/notesSlide" Target="/ppt/notesSlides/notesSlide2.xml" Id="R27d93da432074e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3510a30918d4a39" /><Relationship Type="http://schemas.openxmlformats.org/officeDocument/2006/relationships/notesSlide" Target="/ppt/notesSlides/notesSlide3.xml" Id="Ra2c811873f694d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93d33a538364395" /><Relationship Type="http://schemas.openxmlformats.org/officeDocument/2006/relationships/notesSlide" Target="/ppt/notesSlides/notesSlide4.xml" Id="R4484dd4501ea4f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a6b54e263c443b9" /><Relationship Type="http://schemas.openxmlformats.org/officeDocument/2006/relationships/notesSlide" Target="/ppt/notesSlides/notesSlide5.xml" Id="R7a74476250a84b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fe42e07275c4ebd" /><Relationship Type="http://schemas.openxmlformats.org/officeDocument/2006/relationships/notesSlide" Target="/ppt/notesSlides/notesSlide6.xml" Id="R08fa7b543faf438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031246ad0074a98" /><Relationship Type="http://schemas.openxmlformats.org/officeDocument/2006/relationships/image" Target="/ppt/media/image.jpeg" Id="Rb4c8e7000d014cd0" /><Relationship Type="http://schemas.openxmlformats.org/officeDocument/2006/relationships/notesSlide" Target="/ppt/notesSlides/notesSlide7.xml" Id="Re5865fb4f41b40e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f7012c3ff33411c" /><Relationship Type="http://schemas.openxmlformats.org/officeDocument/2006/relationships/image" Target="/ppt/media/image2.jpeg" Id="R589135a6d1ed4f5c" /><Relationship Type="http://schemas.openxmlformats.org/officeDocument/2006/relationships/notesSlide" Target="/ppt/notesSlides/notesSlide8.xml" Id="Re36a24ee23e74f9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19ab6ba4dd0414b" /><Relationship Type="http://schemas.openxmlformats.org/officeDocument/2006/relationships/image" Target="/ppt/media/image3.jpeg" Id="R9be1345444cd47fd" /><Relationship Type="http://schemas.openxmlformats.org/officeDocument/2006/relationships/notesSlide" Target="/ppt/notesSlides/notesSlide9.xml" Id="R9ad725f797a643b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3ce1f6551b3490f" /><Relationship Type="http://schemas.openxmlformats.org/officeDocument/2006/relationships/image" Target="/ppt/media/image4.jpeg" Id="Rb0651d7e57f549ac" /><Relationship Type="http://schemas.openxmlformats.org/officeDocument/2006/relationships/notesSlide" Target="/ppt/notesSlides/notesSlide10.xml" Id="R97dda9a59f04472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cfd063baa604545" /><Relationship Type="http://schemas.openxmlformats.org/officeDocument/2006/relationships/image" Target="/ppt/media/image.png" Id="R4e90e10b5bbe4f3f" /><Relationship Type="http://schemas.openxmlformats.org/officeDocument/2006/relationships/notesSlide" Target="/ppt/notesSlides/notesSlide11.xml" Id="Re2870dd8a69849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1fd436fa683461d" /><Relationship Type="http://schemas.openxmlformats.org/officeDocument/2006/relationships/image" Target="/ppt/media/image5.jpeg" Id="R5d89da36f9934ad1" /><Relationship Type="http://schemas.openxmlformats.org/officeDocument/2006/relationships/notesSlide" Target="/ppt/notesSlides/notesSlide12.xml" Id="R1886261f93cc4ec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8f2ed68ceb548bb" /><Relationship Type="http://schemas.openxmlformats.org/officeDocument/2006/relationships/image" Target="/ppt/media/image6.jpeg" Id="R5c60661e603e49c7" /><Relationship Type="http://schemas.openxmlformats.org/officeDocument/2006/relationships/notesSlide" Target="/ppt/notesSlides/notesSlide13.xml" Id="Re290139e25e94e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5267a47f0044436" /><Relationship Type="http://schemas.openxmlformats.org/officeDocument/2006/relationships/image" Target="/ppt/media/image7.jpeg" Id="R6cc3d5fb4af84080" /><Relationship Type="http://schemas.openxmlformats.org/officeDocument/2006/relationships/notesSlide" Target="/ppt/notesSlides/notesSlide14.xml" Id="R57f119e817fd44b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922e510e7834634" /><Relationship Type="http://schemas.openxmlformats.org/officeDocument/2006/relationships/image" Target="/ppt/media/image8.jpeg" Id="R7f3c6ad295c345e6" /><Relationship Type="http://schemas.openxmlformats.org/officeDocument/2006/relationships/notesSlide" Target="/ppt/notesSlides/notesSlide15.xml" Id="R3f6d4721fa034f9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6efcafbece848cb" /><Relationship Type="http://schemas.openxmlformats.org/officeDocument/2006/relationships/notesSlide" Target="/ppt/notesSlides/notesSlide16.xml" Id="R55041d2096a84c9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b936a6da9794976" /><Relationship Type="http://schemas.openxmlformats.org/officeDocument/2006/relationships/image" Target="/ppt/media/image9.jpeg" Id="Rdd665dad7edb40d6" /><Relationship Type="http://schemas.openxmlformats.org/officeDocument/2006/relationships/notesSlide" Target="/ppt/notesSlides/notesSlide17.xml" Id="R5ff9c74db1644b7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416f4bd72964285" /><Relationship Type="http://schemas.openxmlformats.org/officeDocument/2006/relationships/notesSlide" Target="/ppt/notesSlides/notesSlide18.xml" Id="R9616874a3171442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8bfa749835cb41e8" /><Relationship Type="http://schemas.openxmlformats.org/officeDocument/2006/relationships/notesSlide" Target="/ppt/notesSlides/notesSlide19.xml" Id="R7f9aaf53b530494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7f456b934554489" /><Relationship Type="http://schemas.openxmlformats.org/officeDocument/2006/relationships/image" Target="/ppt/media/image10.jpeg" Id="Rcee4b977ed7346d3" /><Relationship Type="http://schemas.openxmlformats.org/officeDocument/2006/relationships/notesSlide" Target="/ppt/notesSlides/notesSlide20.xml" Id="R79414088ddb4428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52408a05d204156" /><Relationship Type="http://schemas.openxmlformats.org/officeDocument/2006/relationships/image" Target="/ppt/media/image11.jpeg" Id="R37433ca7dc2a4d7f" /><Relationship Type="http://schemas.openxmlformats.org/officeDocument/2006/relationships/notesSlide" Target="/ppt/notesSlides/notesSlide21.xml" Id="Ra43e4d6e79314c6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52a60f9c9f84326" /><Relationship Type="http://schemas.openxmlformats.org/officeDocument/2006/relationships/image" Target="/ppt/media/image12.jpeg" Id="R6f876c200cf24491" /><Relationship Type="http://schemas.openxmlformats.org/officeDocument/2006/relationships/notesSlide" Target="/ppt/notesSlides/notesSlide22.xml" Id="R654f0be00d6a4e2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1e9bcd2213640a4" /><Relationship Type="http://schemas.openxmlformats.org/officeDocument/2006/relationships/notesSlide" Target="/ppt/notesSlides/notesSlide23.xml" Id="Rd14cbb7dafba4ec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2376e3e4fe68479b" /><Relationship Type="http://schemas.openxmlformats.org/officeDocument/2006/relationships/image" Target="/ppt/media/image13.jpeg" Id="R15f2850a1d014449" /><Relationship Type="http://schemas.openxmlformats.org/officeDocument/2006/relationships/notesSlide" Target="/ppt/notesSlides/notesSlide24.xml" Id="Rd77bf31b1c994a3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2d4c1011d28145b6" /><Relationship Type="http://schemas.openxmlformats.org/officeDocument/2006/relationships/image" Target="/ppt/media/image14.jpeg" Id="R6ebd6f2c6f174db8" /><Relationship Type="http://schemas.openxmlformats.org/officeDocument/2006/relationships/notesSlide" Target="/ppt/notesSlides/notesSlide25.xml" Id="Re6708a51d842428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44a310c029f4348" /><Relationship Type="http://schemas.openxmlformats.org/officeDocument/2006/relationships/notesSlide" Target="/ppt/notesSlides/notesSlide26.xml" Id="Rd3da08e444d14b8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2ec6a12be81b4af4" /><Relationship Type="http://schemas.openxmlformats.org/officeDocument/2006/relationships/image" Target="/ppt/media/image15.jpeg" Id="R967b12c66f484648" /><Relationship Type="http://schemas.openxmlformats.org/officeDocument/2006/relationships/notesSlide" Target="/ppt/notesSlides/notesSlide27.xml" Id="Rd8a8ad740ebe427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5d1002123394ece" /><Relationship Type="http://schemas.openxmlformats.org/officeDocument/2006/relationships/image" Target="/ppt/media/image16.jpeg" Id="R9a87f28f61334ef3" /><Relationship Type="http://schemas.openxmlformats.org/officeDocument/2006/relationships/notesSlide" Target="/ppt/notesSlides/notesSlide28.xml" Id="Rd044be539d814fb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ed03fd6989647da" /><Relationship Type="http://schemas.openxmlformats.org/officeDocument/2006/relationships/notesSlide" Target="/ppt/notesSlides/notesSlide29.xml" Id="Re9b9b5fcc944453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6de22ea68e54733" /><Relationship Type="http://schemas.openxmlformats.org/officeDocument/2006/relationships/notesSlide" Target="/ppt/notesSlides/notesSlide30.xml" Id="R7e6e7ea520c14be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8977c4ffd4a74ff0" /><Relationship Type="http://schemas.openxmlformats.org/officeDocument/2006/relationships/notesSlide" Target="/ppt/notesSlides/notesSlide31.xml" Id="Rffe3baf980da448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b9e52307b454db0" /><Relationship Type="http://schemas.openxmlformats.org/officeDocument/2006/relationships/notesSlide" Target="/ppt/notesSlides/notesSlide32.xml" Id="R8e8c7ce6dbd7440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df39b5d9be424798" /><Relationship Type="http://schemas.openxmlformats.org/officeDocument/2006/relationships/notesSlide" Target="/ppt/notesSlides/notesSlide33.xml" Id="R2979860c724d4fe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7d4253a08a3d483a" /><Relationship Type="http://schemas.openxmlformats.org/officeDocument/2006/relationships/notesSlide" Target="/ppt/notesSlides/notesSlide34.xml" Id="Rd80eb112d04c4ea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bff7de4e9724b06" /><Relationship Type="http://schemas.openxmlformats.org/officeDocument/2006/relationships/notesSlide" Target="/ppt/notesSlides/notesSlide35.xml" Id="R9916e9b942a6422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6b598e4128f34f8d" /><Relationship Type="http://schemas.openxmlformats.org/officeDocument/2006/relationships/notesSlide" Target="/ppt/notesSlides/notesSlide36.xml" Id="R369895825842487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81fb22788d98429f" /><Relationship Type="http://schemas.openxmlformats.org/officeDocument/2006/relationships/notesSlide" Target="/ppt/notesSlides/notesSlide37.xml" Id="Rf344c1c8aea3431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d0c7d93e24284aac" /><Relationship Type="http://schemas.openxmlformats.org/officeDocument/2006/relationships/notesSlide" Target="/ppt/notesSlides/notesSlide38.xml" Id="Rf84024d003e44a99" /></Relationships>
</file>

<file path=ppt/slides/slide1.xml><?xml version="1.0" encoding="utf-8"?>
<p:sld xmlns:p="http://schemas.openxmlformats.org/presentationml/2006/main">
  <p:cSld>
    <p:bg>
      <p:bgPr>
        <a:solidFill xmlns:a="http://schemas.openxmlformats.org/drawingml/2006/main">
          <a:srgbClr val="132A3A"/>
        </a:solidFill>
      </p:bgPr>
    </p:bg>
    <p:spTree>
      <p:nvGrpSpPr>
        <p:cNvPr id="1" name=""/>
        <p:cNvGrpSpPr/>
        <p:nvPr/>
      </p:nvGrpSpPr>
      <p:grpSpPr>
        <a:xfrm xmlns:a="http://schemas.openxmlformats.org/drawingml/2006/main"/>
      </p:grpSpPr>
      <p:sp>
        <p:nvSpPr>
          <p:cNvPr id="7" name="orange-rule">
            <a:extLst xmlns:a="http://schemas.openxmlformats.org/drawingml/2006/main">
              <a:ext uri="{FF2B5EF4-FFF2-40B4-BE49-F238E27FC236}">
                <a16:creationId xmlns:a16="http://schemas.microsoft.com/office/drawing/2014/main" id="{2B63243A-A1F9-4A80-813A-1654F0D6823A}"/>
              </a:ext>
            </a:extLst>
          </p:cNvPr>
          <p:cNvSpPr>
            <a:spLocks xmlns:a="http://schemas.openxmlformats.org/drawingml/2006/main" noGrp="1"/>
          </p:cNvSpPr>
          <p:nvPr/>
        </p:nvSpPr>
        <p:spPr>
          <a:xfrm xmlns:a="http://schemas.openxmlformats.org/drawingml/2006/main">
            <a:off x="609600" y="666750"/>
            <a:ext cx="952500" cy="762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brand">
            <a:extLst xmlns:a="http://schemas.openxmlformats.org/drawingml/2006/main">
              <a:ext uri="{FF2B5EF4-FFF2-40B4-BE49-F238E27FC236}">
                <a16:creationId xmlns:a16="http://schemas.microsoft.com/office/drawing/2014/main" id="{0A0666B7-0558-42BA-8C41-D2673F623C9D}"/>
              </a:ext>
            </a:extLst>
          </p:cNvPr>
          <p:cNvSpPr>
            <a:spLocks xmlns:a="http://schemas.openxmlformats.org/drawingml/2006/main" noGrp="1"/>
          </p:cNvSpPr>
          <p:nvPr/>
        </p:nvSpPr>
        <p:spPr>
          <a:xfrm xmlns:a="http://schemas.openxmlformats.org/drawingml/2006/main">
            <a:off x="609600" y="981075"/>
            <a:ext cx="8572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1">
                <a:solidFill>
                  <a:srgbClr val="FFFFFF"/>
                </a:solidFill>
                <a:latin typeface="Arial"/>
                <a:ea typeface="Arial"/>
                <a:cs typeface="Arial"/>
              </a:defRPr>
            </a:defPPr>
            <a:lvl1pPr>
              <a:buNone/>
              <a:defRPr sz="2100" b="1">
                <a:solidFill>
                  <a:srgbClr val="FFFFFF"/>
                </a:solidFill>
                <a:latin typeface="Arial"/>
                <a:ea typeface="Arial"/>
                <a:cs typeface="Arial"/>
              </a:defRPr>
            </a:lvl1pPr>
            <a:lvl2pPr>
              <a:buNone/>
              <a:defRPr sz="2100" b="1">
                <a:solidFill>
                  <a:srgbClr val="FFFFFF"/>
                </a:solidFill>
                <a:latin typeface="Arial"/>
                <a:ea typeface="Arial"/>
                <a:cs typeface="Arial"/>
              </a:defRPr>
            </a:lvl2pPr>
            <a:lvl3pPr>
              <a:buNone/>
              <a:defRPr sz="2100" b="1">
                <a:solidFill>
                  <a:srgbClr val="FFFFFF"/>
                </a:solidFill>
                <a:latin typeface="Arial"/>
                <a:ea typeface="Arial"/>
                <a:cs typeface="Arial"/>
              </a:defRPr>
            </a:lvl3pPr>
            <a:lvl4pPr>
              <a:buNone/>
              <a:defRPr sz="2100" b="1">
                <a:solidFill>
                  <a:srgbClr val="FFFFFF"/>
                </a:solidFill>
                <a:latin typeface="Arial"/>
                <a:ea typeface="Arial"/>
                <a:cs typeface="Arial"/>
              </a:defRPr>
            </a:lvl4pPr>
            <a:lvl5pPr>
              <a:buNone/>
              <a:defRPr sz="2100" b="1">
                <a:solidFill>
                  <a:srgbClr val="FFFFFF"/>
                </a:solidFill>
                <a:latin typeface="Arial"/>
                <a:ea typeface="Arial"/>
                <a:cs typeface="Arial"/>
              </a:defRPr>
            </a:lvl5pPr>
            <a:lvl6pPr>
              <a:buNone/>
              <a:defRPr sz="2100" b="1">
                <a:solidFill>
                  <a:srgbClr val="FFFFFF"/>
                </a:solidFill>
                <a:latin typeface="Arial"/>
                <a:ea typeface="Arial"/>
                <a:cs typeface="Arial"/>
              </a:defRPr>
            </a:lvl6pPr>
            <a:lvl7pPr>
              <a:buNone/>
              <a:defRPr sz="2100" b="1">
                <a:solidFill>
                  <a:srgbClr val="FFFFFF"/>
                </a:solidFill>
                <a:latin typeface="Arial"/>
                <a:ea typeface="Arial"/>
                <a:cs typeface="Arial"/>
              </a:defRPr>
            </a:lvl7pPr>
            <a:lvl8pPr>
              <a:buNone/>
              <a:defRPr sz="2100" b="1">
                <a:solidFill>
                  <a:srgbClr val="FFFFFF"/>
                </a:solidFill>
                <a:latin typeface="Arial"/>
                <a:ea typeface="Arial"/>
                <a:cs typeface="Arial"/>
              </a:defRPr>
            </a:lvl8pPr>
            <a:lvl9pPr>
              <a:buNone/>
              <a:defRPr sz="2100" b="1">
                <a:solidFill>
                  <a:srgbClr val="FFFFFF"/>
                </a:solidFill>
                <a:latin typeface="Arial"/>
                <a:ea typeface="Arial"/>
                <a:cs typeface="Arial"/>
              </a:defRPr>
            </a:lvl9pPr>
          </a:lstStyle>
          <a:p xmlns:a="http://schemas.openxmlformats.org/drawingml/2006/main">
            <a:pPr>
              <a:buNone/>
              <a:defRPr sz="2100" b="1">
                <a:solidFill>
                  <a:srgbClr val="FFFFFF"/>
                </a:solidFill>
                <a:latin typeface="Arial"/>
                <a:ea typeface="Arial"/>
                <a:cs typeface="Arial"/>
              </a:defRPr>
            </a:pPr>
            <a:r>
              <a:rPr sz="2100" b="1">
                <a:solidFill>
                  <a:srgbClr val="FFFFFF"/>
                </a:solidFill>
                <a:latin typeface="Arial"/>
                <a:ea typeface="Arial"/>
                <a:cs typeface="Arial"/>
              </a:rPr>
              <a:t>CR PRO STAFFING</a:t>
            </a:r>
          </a:p>
        </p:txBody>
      </p:sp>
      <p:sp>
        <p:nvSpPr>
          <p:cNvPr id="3" name="title">
            <a:extLst xmlns:a="http://schemas.openxmlformats.org/drawingml/2006/main">
              <a:ext uri="{FF2B5EF4-FFF2-40B4-BE49-F238E27FC236}">
                <a16:creationId xmlns:a16="http://schemas.microsoft.com/office/drawing/2014/main" id="{33655646-1B94-4A8F-976F-E8196531C26E}"/>
              </a:ext>
            </a:extLst>
          </p:cNvPr>
          <p:cNvSpPr>
            <a:spLocks xmlns:a="http://schemas.openxmlformats.org/drawingml/2006/main" noGrp="1"/>
          </p:cNvSpPr>
          <p:nvPr/>
        </p:nvSpPr>
        <p:spPr>
          <a:xfrm xmlns:a="http://schemas.openxmlformats.org/drawingml/2006/main">
            <a:off x="609600" y="19240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5250" b="1">
                <a:solidFill>
                  <a:srgbClr val="FFFFFF"/>
                </a:solidFill>
                <a:latin typeface="Arial"/>
                <a:ea typeface="Arial"/>
                <a:cs typeface="Arial"/>
              </a:defRPr>
            </a:defPPr>
            <a:lvl1pPr>
              <a:buNone/>
              <a:defRPr sz="5250" b="1">
                <a:solidFill>
                  <a:srgbClr val="FFFFFF"/>
                </a:solidFill>
                <a:latin typeface="Arial"/>
                <a:ea typeface="Arial"/>
                <a:cs typeface="Arial"/>
              </a:defRPr>
            </a:lvl1pPr>
            <a:lvl2pPr>
              <a:buNone/>
              <a:defRPr sz="5250" b="1">
                <a:solidFill>
                  <a:srgbClr val="FFFFFF"/>
                </a:solidFill>
                <a:latin typeface="Arial"/>
                <a:ea typeface="Arial"/>
                <a:cs typeface="Arial"/>
              </a:defRPr>
            </a:lvl2pPr>
            <a:lvl3pPr>
              <a:buNone/>
              <a:defRPr sz="5250" b="1">
                <a:solidFill>
                  <a:srgbClr val="FFFFFF"/>
                </a:solidFill>
                <a:latin typeface="Arial"/>
                <a:ea typeface="Arial"/>
                <a:cs typeface="Arial"/>
              </a:defRPr>
            </a:lvl3pPr>
            <a:lvl4pPr>
              <a:buNone/>
              <a:defRPr sz="5250" b="1">
                <a:solidFill>
                  <a:srgbClr val="FFFFFF"/>
                </a:solidFill>
                <a:latin typeface="Arial"/>
                <a:ea typeface="Arial"/>
                <a:cs typeface="Arial"/>
              </a:defRPr>
            </a:lvl4pPr>
            <a:lvl5pPr>
              <a:buNone/>
              <a:defRPr sz="5250" b="1">
                <a:solidFill>
                  <a:srgbClr val="FFFFFF"/>
                </a:solidFill>
                <a:latin typeface="Arial"/>
                <a:ea typeface="Arial"/>
                <a:cs typeface="Arial"/>
              </a:defRPr>
            </a:lvl5pPr>
            <a:lvl6pPr>
              <a:buNone/>
              <a:defRPr sz="5250" b="1">
                <a:solidFill>
                  <a:srgbClr val="FFFFFF"/>
                </a:solidFill>
                <a:latin typeface="Arial"/>
                <a:ea typeface="Arial"/>
                <a:cs typeface="Arial"/>
              </a:defRPr>
            </a:lvl6pPr>
            <a:lvl7pPr>
              <a:buNone/>
              <a:defRPr sz="5250" b="1">
                <a:solidFill>
                  <a:srgbClr val="FFFFFF"/>
                </a:solidFill>
                <a:latin typeface="Arial"/>
                <a:ea typeface="Arial"/>
                <a:cs typeface="Arial"/>
              </a:defRPr>
            </a:lvl7pPr>
            <a:lvl8pPr>
              <a:buNone/>
              <a:defRPr sz="5250" b="1">
                <a:solidFill>
                  <a:srgbClr val="FFFFFF"/>
                </a:solidFill>
                <a:latin typeface="Arial"/>
                <a:ea typeface="Arial"/>
                <a:cs typeface="Arial"/>
              </a:defRPr>
            </a:lvl8pPr>
            <a:lvl9pPr>
              <a:buNone/>
              <a:defRPr sz="5250" b="1">
                <a:solidFill>
                  <a:srgbClr val="FFFFFF"/>
                </a:solidFill>
                <a:latin typeface="Arial"/>
                <a:ea typeface="Arial"/>
                <a:cs typeface="Arial"/>
              </a:defRPr>
            </a:lvl9pPr>
          </a:lstStyle>
          <a:p xmlns:a="http://schemas.openxmlformats.org/drawingml/2006/main">
            <a:pPr>
              <a:buNone/>
              <a:defRPr sz="5250" b="1">
                <a:solidFill>
                  <a:srgbClr val="FFFFFF"/>
                </a:solidFill>
                <a:latin typeface="Arial"/>
                <a:ea typeface="Arial"/>
                <a:cs typeface="Arial"/>
              </a:defRPr>
            </a:pPr>
            <a:r>
              <a:rPr sz="5250" b="1">
                <a:solidFill>
                  <a:srgbClr val="FFFFFF"/>
                </a:solidFill>
                <a:latin typeface="Arial"/>
                <a:ea typeface="Arial"/>
                <a:cs typeface="Arial"/>
              </a:rPr>
              <a:t>Construction safety</a:t>
            </a:r>
          </a:p>
          <a:p xmlns:a="http://schemas.openxmlformats.org/drawingml/2006/main">
            <a:pPr>
              <a:buNone/>
              <a:defRPr sz="5250" b="1">
                <a:solidFill>
                  <a:srgbClr val="FFFFFF"/>
                </a:solidFill>
                <a:latin typeface="Arial"/>
                <a:ea typeface="Arial"/>
                <a:cs typeface="Arial"/>
              </a:defRPr>
            </a:pPr>
            <a:r>
              <a:rPr sz="5250" b="1">
                <a:solidFill>
                  <a:srgbClr val="FFFFFF"/>
                </a:solidFill>
                <a:latin typeface="Arial"/>
                <a:ea typeface="Arial"/>
                <a:cs typeface="Arial"/>
              </a:rPr>
              <a:t>orientation</a:t>
            </a:r>
          </a:p>
        </p:txBody>
      </p:sp>
      <p:sp>
        <p:nvSpPr>
          <p:cNvPr id="4" name="audience">
            <a:extLst xmlns:a="http://schemas.openxmlformats.org/drawingml/2006/main">
              <a:ext uri="{FF2B5EF4-FFF2-40B4-BE49-F238E27FC236}">
                <a16:creationId xmlns:a16="http://schemas.microsoft.com/office/drawing/2014/main" id="{AF8DECEA-83C3-43A4-A060-9F321D9AAA53}"/>
              </a:ext>
            </a:extLst>
          </p:cNvPr>
          <p:cNvSpPr>
            <a:spLocks xmlns:a="http://schemas.openxmlformats.org/drawingml/2006/main" noGrp="1"/>
          </p:cNvSpPr>
          <p:nvPr/>
        </p:nvSpPr>
        <p:spPr>
          <a:xfrm xmlns:a="http://schemas.openxmlformats.org/drawingml/2006/main">
            <a:off x="628650" y="4010025"/>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D7E2EA"/>
                </a:solidFill>
                <a:latin typeface="Arial"/>
                <a:ea typeface="Arial"/>
                <a:cs typeface="Arial"/>
              </a:defRPr>
            </a:defPPr>
            <a:lvl1pPr>
              <a:buNone/>
              <a:defRPr sz="2025" b="0">
                <a:solidFill>
                  <a:srgbClr val="D7E2EA"/>
                </a:solidFill>
                <a:latin typeface="Arial"/>
                <a:ea typeface="Arial"/>
                <a:cs typeface="Arial"/>
              </a:defRPr>
            </a:lvl1pPr>
            <a:lvl2pPr>
              <a:buNone/>
              <a:defRPr sz="2025" b="0">
                <a:solidFill>
                  <a:srgbClr val="D7E2EA"/>
                </a:solidFill>
                <a:latin typeface="Arial"/>
                <a:ea typeface="Arial"/>
                <a:cs typeface="Arial"/>
              </a:defRPr>
            </a:lvl2pPr>
            <a:lvl3pPr>
              <a:buNone/>
              <a:defRPr sz="2025" b="0">
                <a:solidFill>
                  <a:srgbClr val="D7E2EA"/>
                </a:solidFill>
                <a:latin typeface="Arial"/>
                <a:ea typeface="Arial"/>
                <a:cs typeface="Arial"/>
              </a:defRPr>
            </a:lvl3pPr>
            <a:lvl4pPr>
              <a:buNone/>
              <a:defRPr sz="2025" b="0">
                <a:solidFill>
                  <a:srgbClr val="D7E2EA"/>
                </a:solidFill>
                <a:latin typeface="Arial"/>
                <a:ea typeface="Arial"/>
                <a:cs typeface="Arial"/>
              </a:defRPr>
            </a:lvl4pPr>
            <a:lvl5pPr>
              <a:buNone/>
              <a:defRPr sz="2025" b="0">
                <a:solidFill>
                  <a:srgbClr val="D7E2EA"/>
                </a:solidFill>
                <a:latin typeface="Arial"/>
                <a:ea typeface="Arial"/>
                <a:cs typeface="Arial"/>
              </a:defRPr>
            </a:lvl5pPr>
            <a:lvl6pPr>
              <a:buNone/>
              <a:defRPr sz="2025" b="0">
                <a:solidFill>
                  <a:srgbClr val="D7E2EA"/>
                </a:solidFill>
                <a:latin typeface="Arial"/>
                <a:ea typeface="Arial"/>
                <a:cs typeface="Arial"/>
              </a:defRPr>
            </a:lvl6pPr>
            <a:lvl7pPr>
              <a:buNone/>
              <a:defRPr sz="2025" b="0">
                <a:solidFill>
                  <a:srgbClr val="D7E2EA"/>
                </a:solidFill>
                <a:latin typeface="Arial"/>
                <a:ea typeface="Arial"/>
                <a:cs typeface="Arial"/>
              </a:defRPr>
            </a:lvl7pPr>
            <a:lvl8pPr>
              <a:buNone/>
              <a:defRPr sz="2025" b="0">
                <a:solidFill>
                  <a:srgbClr val="D7E2EA"/>
                </a:solidFill>
                <a:latin typeface="Arial"/>
                <a:ea typeface="Arial"/>
                <a:cs typeface="Arial"/>
              </a:defRPr>
            </a:lvl8pPr>
            <a:lvl9pPr>
              <a:buNone/>
              <a:defRPr sz="2025" b="0">
                <a:solidFill>
                  <a:srgbClr val="D7E2EA"/>
                </a:solidFill>
                <a:latin typeface="Arial"/>
                <a:ea typeface="Arial"/>
                <a:cs typeface="Arial"/>
              </a:defRPr>
            </a:lvl9pPr>
          </a:lstStyle>
          <a:p xmlns:a="http://schemas.openxmlformats.org/drawingml/2006/main">
            <a:pPr>
              <a:buNone/>
              <a:defRPr sz="2025" b="0">
                <a:solidFill>
                  <a:srgbClr val="D7E2EA"/>
                </a:solidFill>
                <a:latin typeface="Arial"/>
                <a:ea typeface="Arial"/>
                <a:cs typeface="Arial"/>
              </a:defRPr>
            </a:pPr>
            <a:r>
              <a:rPr sz="2025" b="0">
                <a:solidFill>
                  <a:srgbClr val="D7E2EA"/>
                </a:solidFill>
                <a:latin typeface="Arial"/>
                <a:ea typeface="Arial"/>
                <a:cs typeface="Arial"/>
              </a:rPr>
              <a:t>For construction workers, millwrights, ironworkers and riggers</a:t>
            </a:r>
          </a:p>
        </p:txBody>
      </p:sp>
      <p:sp>
        <p:nvSpPr>
          <p:cNvPr id="5" name="scope">
            <a:extLst xmlns:a="http://schemas.openxmlformats.org/drawingml/2006/main">
              <a:ext uri="{FF2B5EF4-FFF2-40B4-BE49-F238E27FC236}">
                <a16:creationId xmlns:a16="http://schemas.microsoft.com/office/drawing/2014/main" id="{69739478-B3A3-43DA-B8A6-FF2ED3460497}"/>
              </a:ext>
            </a:extLst>
          </p:cNvPr>
          <p:cNvSpPr>
            <a:spLocks xmlns:a="http://schemas.openxmlformats.org/drawingml/2006/main" noGrp="1"/>
          </p:cNvSpPr>
          <p:nvPr/>
        </p:nvSpPr>
        <p:spPr>
          <a:xfrm xmlns:a="http://schemas.openxmlformats.org/drawingml/2006/main">
            <a:off x="628650" y="5010150"/>
            <a:ext cx="1000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75" b="1">
                <a:solidFill>
                  <a:srgbClr val="E9A226"/>
                </a:solidFill>
                <a:latin typeface="Arial"/>
                <a:ea typeface="Arial"/>
                <a:cs typeface="Arial"/>
              </a:defRPr>
            </a:defPPr>
            <a:lvl1pPr>
              <a:buNone/>
              <a:defRPr sz="2175" b="1">
                <a:solidFill>
                  <a:srgbClr val="E9A226"/>
                </a:solidFill>
                <a:latin typeface="Arial"/>
                <a:ea typeface="Arial"/>
                <a:cs typeface="Arial"/>
              </a:defRPr>
            </a:lvl1pPr>
            <a:lvl2pPr>
              <a:buNone/>
              <a:defRPr sz="2175" b="1">
                <a:solidFill>
                  <a:srgbClr val="E9A226"/>
                </a:solidFill>
                <a:latin typeface="Arial"/>
                <a:ea typeface="Arial"/>
                <a:cs typeface="Arial"/>
              </a:defRPr>
            </a:lvl2pPr>
            <a:lvl3pPr>
              <a:buNone/>
              <a:defRPr sz="2175" b="1">
                <a:solidFill>
                  <a:srgbClr val="E9A226"/>
                </a:solidFill>
                <a:latin typeface="Arial"/>
                <a:ea typeface="Arial"/>
                <a:cs typeface="Arial"/>
              </a:defRPr>
            </a:lvl3pPr>
            <a:lvl4pPr>
              <a:buNone/>
              <a:defRPr sz="2175" b="1">
                <a:solidFill>
                  <a:srgbClr val="E9A226"/>
                </a:solidFill>
                <a:latin typeface="Arial"/>
                <a:ea typeface="Arial"/>
                <a:cs typeface="Arial"/>
              </a:defRPr>
            </a:lvl4pPr>
            <a:lvl5pPr>
              <a:buNone/>
              <a:defRPr sz="2175" b="1">
                <a:solidFill>
                  <a:srgbClr val="E9A226"/>
                </a:solidFill>
                <a:latin typeface="Arial"/>
                <a:ea typeface="Arial"/>
                <a:cs typeface="Arial"/>
              </a:defRPr>
            </a:lvl5pPr>
            <a:lvl6pPr>
              <a:buNone/>
              <a:defRPr sz="2175" b="1">
                <a:solidFill>
                  <a:srgbClr val="E9A226"/>
                </a:solidFill>
                <a:latin typeface="Arial"/>
                <a:ea typeface="Arial"/>
                <a:cs typeface="Arial"/>
              </a:defRPr>
            </a:lvl6pPr>
            <a:lvl7pPr>
              <a:buNone/>
              <a:defRPr sz="2175" b="1">
                <a:solidFill>
                  <a:srgbClr val="E9A226"/>
                </a:solidFill>
                <a:latin typeface="Arial"/>
                <a:ea typeface="Arial"/>
                <a:cs typeface="Arial"/>
              </a:defRPr>
            </a:lvl7pPr>
            <a:lvl8pPr>
              <a:buNone/>
              <a:defRPr sz="2175" b="1">
                <a:solidFill>
                  <a:srgbClr val="E9A226"/>
                </a:solidFill>
                <a:latin typeface="Arial"/>
                <a:ea typeface="Arial"/>
                <a:cs typeface="Arial"/>
              </a:defRPr>
            </a:lvl8pPr>
            <a:lvl9pPr>
              <a:buNone/>
              <a:defRPr sz="2175" b="1">
                <a:solidFill>
                  <a:srgbClr val="E9A226"/>
                </a:solidFill>
                <a:latin typeface="Arial"/>
                <a:ea typeface="Arial"/>
                <a:cs typeface="Arial"/>
              </a:defRPr>
            </a:lvl9pPr>
          </a:lstStyle>
          <a:p xmlns:a="http://schemas.openxmlformats.org/drawingml/2006/main">
            <a:pPr>
              <a:buNone/>
              <a:defRPr sz="2175" b="1">
                <a:solidFill>
                  <a:srgbClr val="E9A226"/>
                </a:solidFill>
                <a:latin typeface="Arial"/>
                <a:ea typeface="Arial"/>
                <a:cs typeface="Arial"/>
              </a:defRPr>
            </a:pPr>
            <a:r>
              <a:rPr sz="2175" b="1">
                <a:solidFill>
                  <a:srgbClr val="E9A226"/>
                </a:solidFill>
                <a:latin typeface="Arial"/>
                <a:ea typeface="Arial"/>
                <a:cs typeface="Arial"/>
              </a:rPr>
              <a:t>OSHA 10 topic-based company orientation</a:t>
            </a:r>
          </a:p>
        </p:txBody>
      </p:sp>
      <p:sp>
        <p:nvSpPr>
          <p:cNvPr id="6" name="disclosure">
            <a:extLst xmlns:a="http://schemas.openxmlformats.org/drawingml/2006/main">
              <a:ext uri="{FF2B5EF4-FFF2-40B4-BE49-F238E27FC236}">
                <a16:creationId xmlns:a16="http://schemas.microsoft.com/office/drawing/2014/main" id="{CA0F7289-1D44-42EB-B713-EC2E561118E6}"/>
              </a:ext>
            </a:extLst>
          </p:cNvPr>
          <p:cNvSpPr>
            <a:spLocks xmlns:a="http://schemas.openxmlformats.org/drawingml/2006/main" noGrp="1"/>
          </p:cNvSpPr>
          <p:nvPr/>
        </p:nvSpPr>
        <p:spPr>
          <a:xfrm xmlns:a="http://schemas.openxmlformats.org/drawingml/2006/main">
            <a:off x="628650" y="60769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75" b="0">
                <a:solidFill>
                  <a:srgbClr val="D7E2EA"/>
                </a:solidFill>
                <a:latin typeface="Arial"/>
                <a:ea typeface="Arial"/>
                <a:cs typeface="Arial"/>
              </a:defRPr>
            </a:defPPr>
            <a:lvl1pPr>
              <a:buNone/>
              <a:defRPr sz="1575" b="0">
                <a:solidFill>
                  <a:srgbClr val="D7E2EA"/>
                </a:solidFill>
                <a:latin typeface="Arial"/>
                <a:ea typeface="Arial"/>
                <a:cs typeface="Arial"/>
              </a:defRPr>
            </a:lvl1pPr>
            <a:lvl2pPr>
              <a:buNone/>
              <a:defRPr sz="1575" b="0">
                <a:solidFill>
                  <a:srgbClr val="D7E2EA"/>
                </a:solidFill>
                <a:latin typeface="Arial"/>
                <a:ea typeface="Arial"/>
                <a:cs typeface="Arial"/>
              </a:defRPr>
            </a:lvl2pPr>
            <a:lvl3pPr>
              <a:buNone/>
              <a:defRPr sz="1575" b="0">
                <a:solidFill>
                  <a:srgbClr val="D7E2EA"/>
                </a:solidFill>
                <a:latin typeface="Arial"/>
                <a:ea typeface="Arial"/>
                <a:cs typeface="Arial"/>
              </a:defRPr>
            </a:lvl3pPr>
            <a:lvl4pPr>
              <a:buNone/>
              <a:defRPr sz="1575" b="0">
                <a:solidFill>
                  <a:srgbClr val="D7E2EA"/>
                </a:solidFill>
                <a:latin typeface="Arial"/>
                <a:ea typeface="Arial"/>
                <a:cs typeface="Arial"/>
              </a:defRPr>
            </a:lvl4pPr>
            <a:lvl5pPr>
              <a:buNone/>
              <a:defRPr sz="1575" b="0">
                <a:solidFill>
                  <a:srgbClr val="D7E2EA"/>
                </a:solidFill>
                <a:latin typeface="Arial"/>
                <a:ea typeface="Arial"/>
                <a:cs typeface="Arial"/>
              </a:defRPr>
            </a:lvl5pPr>
            <a:lvl6pPr>
              <a:buNone/>
              <a:defRPr sz="1575" b="0">
                <a:solidFill>
                  <a:srgbClr val="D7E2EA"/>
                </a:solidFill>
                <a:latin typeface="Arial"/>
                <a:ea typeface="Arial"/>
                <a:cs typeface="Arial"/>
              </a:defRPr>
            </a:lvl6pPr>
            <a:lvl7pPr>
              <a:buNone/>
              <a:defRPr sz="1575" b="0">
                <a:solidFill>
                  <a:srgbClr val="D7E2EA"/>
                </a:solidFill>
                <a:latin typeface="Arial"/>
                <a:ea typeface="Arial"/>
                <a:cs typeface="Arial"/>
              </a:defRPr>
            </a:lvl7pPr>
            <a:lvl8pPr>
              <a:buNone/>
              <a:defRPr sz="1575" b="0">
                <a:solidFill>
                  <a:srgbClr val="D7E2EA"/>
                </a:solidFill>
                <a:latin typeface="Arial"/>
                <a:ea typeface="Arial"/>
                <a:cs typeface="Arial"/>
              </a:defRPr>
            </a:lvl8pPr>
            <a:lvl9pPr>
              <a:buNone/>
              <a:defRPr sz="1575" b="0">
                <a:solidFill>
                  <a:srgbClr val="D7E2EA"/>
                </a:solidFill>
                <a:latin typeface="Arial"/>
                <a:ea typeface="Arial"/>
                <a:cs typeface="Arial"/>
              </a:defRPr>
            </a:lvl9pPr>
          </a:lstStyle>
          <a:p xmlns:a="http://schemas.openxmlformats.org/drawingml/2006/main">
            <a:pPr>
              <a:buNone/>
              <a:defRPr sz="1575" b="0">
                <a:solidFill>
                  <a:srgbClr val="D7E2EA"/>
                </a:solidFill>
                <a:latin typeface="Arial"/>
                <a:ea typeface="Arial"/>
                <a:cs typeface="Arial"/>
              </a:defRPr>
            </a:pPr>
            <a:r>
              <a:rPr sz="1575" b="0">
                <a:solidFill>
                  <a:srgbClr val="D7E2EA"/>
                </a:solidFill>
                <a:latin typeface="Arial"/>
                <a:ea typeface="Arial"/>
                <a:cs typeface="Arial"/>
              </a:rPr>
              <a:t>Company orientation only. No OSHA Outreach credit or OSHA 10 card.</a:t>
            </a:r>
          </a:p>
        </p:txBody>
      </p:sp>
      <p:sp>
        <p:nvSpPr>
          <p:cNvPr id="8" name="company-footer">
            <a:extLst xmlns:a="http://schemas.openxmlformats.org/drawingml/2006/main">
              <a:ext uri="{FF2B5EF4-FFF2-40B4-BE49-F238E27FC236}">
                <a16:creationId xmlns:a16="http://schemas.microsoft.com/office/drawing/2014/main" id="{10A5D12E-3B85-4E22-AA0C-3B716132FA20}"/>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FFFFFF"/>
                </a:solidFill>
                <a:latin typeface="Arial"/>
                <a:ea typeface="Arial"/>
                <a:cs typeface="Arial"/>
              </a:defRPr>
            </a:defPPr>
            <a:lvl1pPr algn="r">
              <a:defRPr sz="1200" b="1">
                <a:solidFill>
                  <a:srgbClr val="FFFFFF"/>
                </a:solidFill>
                <a:latin typeface="Arial"/>
                <a:ea typeface="Arial"/>
                <a:cs typeface="Arial"/>
              </a:defRPr>
            </a:lvl1pPr>
            <a:lvl2pPr algn="r">
              <a:defRPr sz="1200" b="1">
                <a:solidFill>
                  <a:srgbClr val="FFFFFF"/>
                </a:solidFill>
                <a:latin typeface="Arial"/>
                <a:ea typeface="Arial"/>
                <a:cs typeface="Arial"/>
              </a:defRPr>
            </a:lvl2pPr>
            <a:lvl3pPr algn="r">
              <a:defRPr sz="1200" b="1">
                <a:solidFill>
                  <a:srgbClr val="FFFFFF"/>
                </a:solidFill>
                <a:latin typeface="Arial"/>
                <a:ea typeface="Arial"/>
                <a:cs typeface="Arial"/>
              </a:defRPr>
            </a:lvl3pPr>
            <a:lvl4pPr algn="r">
              <a:defRPr sz="1200" b="1">
                <a:solidFill>
                  <a:srgbClr val="FFFFFF"/>
                </a:solidFill>
                <a:latin typeface="Arial"/>
                <a:ea typeface="Arial"/>
                <a:cs typeface="Arial"/>
              </a:defRPr>
            </a:lvl4pPr>
            <a:lvl5pPr algn="r">
              <a:defRPr sz="1200" b="1">
                <a:solidFill>
                  <a:srgbClr val="FFFFFF"/>
                </a:solidFill>
                <a:latin typeface="Arial"/>
                <a:ea typeface="Arial"/>
                <a:cs typeface="Arial"/>
              </a:defRPr>
            </a:lvl5pPr>
            <a:lvl6pPr algn="r">
              <a:defRPr sz="1200" b="1">
                <a:solidFill>
                  <a:srgbClr val="FFFFFF"/>
                </a:solidFill>
                <a:latin typeface="Arial"/>
                <a:ea typeface="Arial"/>
                <a:cs typeface="Arial"/>
              </a:defRPr>
            </a:lvl6pPr>
            <a:lvl7pPr algn="r">
              <a:defRPr sz="1200" b="1">
                <a:solidFill>
                  <a:srgbClr val="FFFFFF"/>
                </a:solidFill>
                <a:latin typeface="Arial"/>
                <a:ea typeface="Arial"/>
                <a:cs typeface="Arial"/>
              </a:defRPr>
            </a:lvl7pPr>
            <a:lvl8pPr algn="r">
              <a:defRPr sz="1200" b="1">
                <a:solidFill>
                  <a:srgbClr val="FFFFFF"/>
                </a:solidFill>
                <a:latin typeface="Arial"/>
                <a:ea typeface="Arial"/>
                <a:cs typeface="Arial"/>
              </a:defRPr>
            </a:lvl8pPr>
            <a:lvl9pPr algn="r">
              <a:defRPr sz="1200" b="1">
                <a:solidFill>
                  <a:srgbClr val="FFFFFF"/>
                </a:solidFill>
                <a:latin typeface="Arial"/>
                <a:ea typeface="Arial"/>
                <a:cs typeface="Arial"/>
              </a:defRPr>
            </a:lvl9pPr>
          </a:lstStyle>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CR PRO STAFFING</a:t>
            </a:r>
          </a:p>
        </p:txBody>
      </p:sp>
    </p:spTree>
    <p:extLst>
      <p:ext uri="{BB962C8B-B14F-4D97-AF65-F5344CB8AC3E}">
        <p14:creationId xmlns:p14="http://schemas.microsoft.com/office/powerpoint/2010/main" val="345678439"/>
      </p:ext>
    </p:extLst>
  </p:cSld>
</p:sld>
</file>

<file path=ppt/slides/slide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37AD973-3A0D-494B-BEC0-B62681C85651}"/>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0D66C97A-106A-4CDA-8848-554AD44D6C3C}"/>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What this orientation covers</a:t>
            </a:r>
          </a:p>
        </p:txBody>
      </p:sp>
      <p:sp>
        <p:nvSpPr>
          <p:cNvPr id="3" name="slide-number">
            <a:extLst xmlns:a="http://schemas.openxmlformats.org/drawingml/2006/main">
              <a:ext uri="{FF2B5EF4-FFF2-40B4-BE49-F238E27FC236}">
                <a16:creationId xmlns:a16="http://schemas.microsoft.com/office/drawing/2014/main" id="{4FE18CF4-92AF-4FCA-9358-C1FD9D88ED8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02</a:t>
            </a:r>
          </a:p>
        </p:txBody>
      </p:sp>
      <p:sp>
        <p:nvSpPr>
          <p:cNvPr id="4" name="item-number-0">
            <a:extLst xmlns:a="http://schemas.openxmlformats.org/drawingml/2006/main">
              <a:ext uri="{FF2B5EF4-FFF2-40B4-BE49-F238E27FC236}">
                <a16:creationId xmlns:a16="http://schemas.microsoft.com/office/drawing/2014/main" id="{55D0B696-9C0D-4333-8267-C0FF414650E8}"/>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B279478-EF21-40B8-B0F3-BC0B16E6152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Recognize hazards before starting a task.</a:t>
            </a:r>
          </a:p>
        </p:txBody>
      </p:sp>
      <p:sp>
        <p:nvSpPr>
          <p:cNvPr id="6" name="item-number-1">
            <a:extLst xmlns:a="http://schemas.openxmlformats.org/drawingml/2006/main">
              <a:ext uri="{FF2B5EF4-FFF2-40B4-BE49-F238E27FC236}">
                <a16:creationId xmlns:a16="http://schemas.microsoft.com/office/drawing/2014/main" id="{B672B7A5-871B-4E12-AEB6-774388956E2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25528C1-B20B-4B13-99C3-89001F6E45B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controls and PPE required for the work.</a:t>
            </a:r>
          </a:p>
        </p:txBody>
      </p:sp>
      <p:sp>
        <p:nvSpPr>
          <p:cNvPr id="8" name="item-number-2">
            <a:extLst xmlns:a="http://schemas.openxmlformats.org/drawingml/2006/main">
              <a:ext uri="{FF2B5EF4-FFF2-40B4-BE49-F238E27FC236}">
                <a16:creationId xmlns:a16="http://schemas.microsoft.com/office/drawing/2014/main" id="{7E451BF6-117A-4630-8CF1-A4C2A18E65B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368E603-40EB-4915-A778-542A22A8EE3F}"/>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Report hazards, injuries and near misses promptly.</a:t>
            </a:r>
          </a:p>
        </p:txBody>
      </p:sp>
      <p:sp>
        <p:nvSpPr>
          <p:cNvPr id="10" name="item-number-3">
            <a:extLst xmlns:a="http://schemas.openxmlformats.org/drawingml/2006/main">
              <a:ext uri="{FF2B5EF4-FFF2-40B4-BE49-F238E27FC236}">
                <a16:creationId xmlns:a16="http://schemas.microsoft.com/office/drawing/2014/main" id="{AE5336AF-627E-465A-98F8-DF958B39E5B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702C7D3-0607-4104-85C3-0CDC112C4F9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Confirm training and jobsite instructions before new work.</a:t>
            </a:r>
          </a:p>
        </p:txBody>
      </p:sp>
      <p:sp>
        <p:nvSpPr>
          <p:cNvPr id="12" name="callout">
            <a:extLst xmlns:a="http://schemas.openxmlformats.org/drawingml/2006/main">
              <a:ext uri="{FF2B5EF4-FFF2-40B4-BE49-F238E27FC236}">
                <a16:creationId xmlns:a16="http://schemas.microsoft.com/office/drawing/2014/main" id="{899D9F3B-62AE-4E47-A373-B61C714774E9}"/>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38B90AAB-AB82-45B6-AE17-0323074205BA}"/>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TRAINING SCOPE</a:t>
            </a:r>
          </a:p>
        </p:txBody>
      </p:sp>
      <p:sp>
        <p:nvSpPr>
          <p:cNvPr id="14" name="callout-text">
            <a:extLst xmlns:a="http://schemas.openxmlformats.org/drawingml/2006/main">
              <a:ext uri="{FF2B5EF4-FFF2-40B4-BE49-F238E27FC236}">
                <a16:creationId xmlns:a16="http://schemas.microsoft.com/office/drawing/2014/main" id="{3BEDC4A7-30F2-42B9-8D39-79BE60DC72CA}"/>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Company orientation</a:t>
            </a:r>
          </a:p>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Separate OSHA 10, forklift and HAZWOPER training may be required</a:t>
            </a:r>
          </a:p>
        </p:txBody>
      </p:sp>
      <p:sp>
        <p:nvSpPr>
          <p:cNvPr id="16" name="company-footer">
            <a:extLst xmlns:a="http://schemas.openxmlformats.org/drawingml/2006/main">
              <a:ext uri="{FF2B5EF4-FFF2-40B4-BE49-F238E27FC236}">
                <a16:creationId xmlns:a16="http://schemas.microsoft.com/office/drawing/2014/main" id="{70B1E219-CDD9-412C-8542-C1174BC41E8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54193017"/>
      </p:ext>
    </p:extLst>
  </p:cSld>
</p:sld>
</file>

<file path=ppt/slides/slide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0B34D2B4-6AAB-451D-A655-D1E8CE04DE1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BB17559F-12A4-4662-8461-2D56BBAFE98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Worker rights and shared responsibilities</a:t>
            </a:r>
          </a:p>
        </p:txBody>
      </p:sp>
      <p:sp>
        <p:nvSpPr>
          <p:cNvPr id="3" name="slide-number">
            <a:extLst xmlns:a="http://schemas.openxmlformats.org/drawingml/2006/main">
              <a:ext uri="{FF2B5EF4-FFF2-40B4-BE49-F238E27FC236}">
                <a16:creationId xmlns:a16="http://schemas.microsoft.com/office/drawing/2014/main" id="{50A383E9-7473-4737-9DC4-FFD33D4235FA}"/>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03</a:t>
            </a:r>
          </a:p>
        </p:txBody>
      </p:sp>
      <p:sp>
        <p:nvSpPr>
          <p:cNvPr id="4" name="item-number-0">
            <a:extLst xmlns:a="http://schemas.openxmlformats.org/drawingml/2006/main">
              <a:ext uri="{FF2B5EF4-FFF2-40B4-BE49-F238E27FC236}">
                <a16:creationId xmlns:a16="http://schemas.microsoft.com/office/drawing/2014/main" id="{7690E55F-0AE5-4339-B8C0-A026D5E1EC5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BA0E2F4-5F00-4B46-8266-B48AD0A923C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You have a right to a safe workplace and understandable safety training.</a:t>
            </a:r>
          </a:p>
        </p:txBody>
      </p:sp>
      <p:sp>
        <p:nvSpPr>
          <p:cNvPr id="6" name="item-number-1">
            <a:extLst xmlns:a="http://schemas.openxmlformats.org/drawingml/2006/main">
              <a:ext uri="{FF2B5EF4-FFF2-40B4-BE49-F238E27FC236}">
                <a16:creationId xmlns:a16="http://schemas.microsoft.com/office/drawing/2014/main" id="{CDE763D0-7A5A-4C89-BF2D-045E356A45F2}"/>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20EB72-96D3-45AA-BA19-D768B83FF17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Raise safety concerns and report injuries without retaliation.</a:t>
            </a:r>
          </a:p>
        </p:txBody>
      </p:sp>
      <p:sp>
        <p:nvSpPr>
          <p:cNvPr id="8" name="item-number-2">
            <a:extLst xmlns:a="http://schemas.openxmlformats.org/drawingml/2006/main">
              <a:ext uri="{FF2B5EF4-FFF2-40B4-BE49-F238E27FC236}">
                <a16:creationId xmlns:a16="http://schemas.microsoft.com/office/drawing/2014/main" id="{D931FEB7-E1E2-4A38-BA61-6408CFBF5FA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7E0155E-4B37-463F-A8DE-25C20D84BB6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CR Pro Staffing and the host employer share safety responsibilities.</a:t>
            </a:r>
          </a:p>
        </p:txBody>
      </p:sp>
      <p:sp>
        <p:nvSpPr>
          <p:cNvPr id="10" name="item-number-3">
            <a:extLst xmlns:a="http://schemas.openxmlformats.org/drawingml/2006/main">
              <a:ext uri="{FF2B5EF4-FFF2-40B4-BE49-F238E27FC236}">
                <a16:creationId xmlns:a16="http://schemas.microsoft.com/office/drawing/2014/main" id="{D025D665-D847-409A-974A-201A20B13369}"/>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DA77DBA-D83B-40D2-A530-9AA7BA359FF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Ask both employers about an unresolved hazard or task change.</a:t>
            </a:r>
          </a:p>
        </p:txBody>
      </p:sp>
      <p:sp>
        <p:nvSpPr>
          <p:cNvPr id="12" name="callout">
            <a:extLst xmlns:a="http://schemas.openxmlformats.org/drawingml/2006/main">
              <a:ext uri="{FF2B5EF4-FFF2-40B4-BE49-F238E27FC236}">
                <a16:creationId xmlns:a16="http://schemas.microsoft.com/office/drawing/2014/main" id="{DF47F320-6043-46FF-99B7-6B2D5F830F47}"/>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B03D07B-C902-49D4-B32E-E072696F0BDC}"/>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SPEAK UP</a:t>
            </a:r>
          </a:p>
        </p:txBody>
      </p:sp>
      <p:sp>
        <p:nvSpPr>
          <p:cNvPr id="14" name="callout-text">
            <a:extLst xmlns:a="http://schemas.openxmlformats.org/drawingml/2006/main">
              <a:ext uri="{FF2B5EF4-FFF2-40B4-BE49-F238E27FC236}">
                <a16:creationId xmlns:a16="http://schemas.microsoft.com/office/drawing/2014/main" id="{D57E6B30-F3BD-4809-BAC3-54DB5ADC0DE2}"/>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Safety concerns can also go directly to OSHA</a:t>
            </a:r>
          </a:p>
        </p:txBody>
      </p:sp>
      <p:sp>
        <p:nvSpPr>
          <p:cNvPr id="16" name="company-footer">
            <a:extLst xmlns:a="http://schemas.openxmlformats.org/drawingml/2006/main">
              <a:ext uri="{FF2B5EF4-FFF2-40B4-BE49-F238E27FC236}">
                <a16:creationId xmlns:a16="http://schemas.microsoft.com/office/drawing/2014/main" id="{5826B7C7-E838-4B18-9A75-B7345E44674A}"/>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62324654"/>
      </p:ext>
    </p:extLst>
  </p:cSld>
</p:sld>
</file>

<file path=ppt/slides/slide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AFA07F7-471A-471A-9470-CD2E1AFF08C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B9E1BA77-3FA1-409D-8DC6-8D8666366FE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Daily planning and stopping unsafe work</a:t>
            </a:r>
          </a:p>
        </p:txBody>
      </p:sp>
      <p:sp>
        <p:nvSpPr>
          <p:cNvPr id="3" name="slide-number">
            <a:extLst xmlns:a="http://schemas.openxmlformats.org/drawingml/2006/main">
              <a:ext uri="{FF2B5EF4-FFF2-40B4-BE49-F238E27FC236}">
                <a16:creationId xmlns:a16="http://schemas.microsoft.com/office/drawing/2014/main" id="{7590F815-6E03-4C69-A993-E81C7C4BFD9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04</a:t>
            </a:r>
          </a:p>
        </p:txBody>
      </p:sp>
      <p:sp>
        <p:nvSpPr>
          <p:cNvPr id="4" name="item-number-0">
            <a:extLst xmlns:a="http://schemas.openxmlformats.org/drawingml/2006/main">
              <a:ext uri="{FF2B5EF4-FFF2-40B4-BE49-F238E27FC236}">
                <a16:creationId xmlns:a16="http://schemas.microsoft.com/office/drawing/2014/main" id="{6EE85652-E064-4996-8D0B-E2FCE0454A5B}"/>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5358FB62-0847-4BF8-B01B-600066A7692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Review the task, surrounding trades and changing conditions.</a:t>
            </a:r>
          </a:p>
        </p:txBody>
      </p:sp>
      <p:sp>
        <p:nvSpPr>
          <p:cNvPr id="6" name="item-number-1">
            <a:extLst xmlns:a="http://schemas.openxmlformats.org/drawingml/2006/main">
              <a:ext uri="{FF2B5EF4-FFF2-40B4-BE49-F238E27FC236}">
                <a16:creationId xmlns:a16="http://schemas.microsoft.com/office/drawing/2014/main" id="{70CF2B00-7638-40A1-9913-C14EF4DE630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09A3FF5-F6B7-48CD-984F-C223AF3C7D59}"/>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Identify the hazard and choose controls before starting.</a:t>
            </a:r>
          </a:p>
        </p:txBody>
      </p:sp>
      <p:sp>
        <p:nvSpPr>
          <p:cNvPr id="8" name="item-number-2">
            <a:extLst xmlns:a="http://schemas.openxmlformats.org/drawingml/2006/main">
              <a:ext uri="{FF2B5EF4-FFF2-40B4-BE49-F238E27FC236}">
                <a16:creationId xmlns:a16="http://schemas.microsoft.com/office/drawing/2014/main" id="{0EBE4D96-E6FD-485C-AF26-9234C15F7FA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CD36EA9-121E-428B-8604-9BC0B5E51C01}"/>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If protection is missing, pause the task and move to safety.</a:t>
            </a:r>
          </a:p>
        </p:txBody>
      </p:sp>
      <p:sp>
        <p:nvSpPr>
          <p:cNvPr id="10" name="item-number-3">
            <a:extLst xmlns:a="http://schemas.openxmlformats.org/drawingml/2006/main">
              <a:ext uri="{FF2B5EF4-FFF2-40B4-BE49-F238E27FC236}">
                <a16:creationId xmlns:a16="http://schemas.microsoft.com/office/drawing/2014/main" id="{DADC7073-0C72-475D-B689-C891E625A844}"/>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95CCE94-9BE4-42B0-822C-768403491EE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Notify the supervisor. Resume after the hazard is controlled.</a:t>
            </a:r>
          </a:p>
        </p:txBody>
      </p:sp>
      <p:sp>
        <p:nvSpPr>
          <p:cNvPr id="12" name="callout">
            <a:extLst xmlns:a="http://schemas.openxmlformats.org/drawingml/2006/main">
              <a:ext uri="{FF2B5EF4-FFF2-40B4-BE49-F238E27FC236}">
                <a16:creationId xmlns:a16="http://schemas.microsoft.com/office/drawing/2014/main" id="{2473B355-FB9D-48A9-B5BE-F49AF4B72EE8}"/>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099E458-64F4-4FD3-B6E5-D4150285DDE0}"/>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DISCUSSION</a:t>
            </a:r>
          </a:p>
        </p:txBody>
      </p:sp>
      <p:sp>
        <p:nvSpPr>
          <p:cNvPr id="14" name="callout-text">
            <a:extLst xmlns:a="http://schemas.openxmlformats.org/drawingml/2006/main">
              <a:ext uri="{FF2B5EF4-FFF2-40B4-BE49-F238E27FC236}">
                <a16:creationId xmlns:a16="http://schemas.microsoft.com/office/drawing/2014/main" id="{BF065166-B844-4431-8D73-5D2425AC1AF0}"/>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What changed since yesterday’s work?</a:t>
            </a:r>
          </a:p>
        </p:txBody>
      </p:sp>
      <p:sp>
        <p:nvSpPr>
          <p:cNvPr id="16" name="company-footer">
            <a:extLst xmlns:a="http://schemas.openxmlformats.org/drawingml/2006/main">
              <a:ext uri="{FF2B5EF4-FFF2-40B4-BE49-F238E27FC236}">
                <a16:creationId xmlns:a16="http://schemas.microsoft.com/office/drawing/2014/main" id="{84E6C8B0-1350-428F-A029-73643B567A8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381074210"/>
      </p:ext>
    </p:extLst>
  </p:cSld>
</p:sld>
</file>

<file path=ppt/slides/slide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6" name="top-rule">
            <a:extLst xmlns:a="http://schemas.openxmlformats.org/drawingml/2006/main">
              <a:ext uri="{FF2B5EF4-FFF2-40B4-BE49-F238E27FC236}">
                <a16:creationId xmlns:a16="http://schemas.microsoft.com/office/drawing/2014/main" id="{86F3EA29-3EE1-44B0-B80B-EB08566A5AF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342DB21-4134-4FC4-94FF-77A1BFE773A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The construction Focus Four</a:t>
            </a:r>
          </a:p>
        </p:txBody>
      </p:sp>
      <p:sp>
        <p:nvSpPr>
          <p:cNvPr id="3" name="slide-number">
            <a:extLst xmlns:a="http://schemas.openxmlformats.org/drawingml/2006/main">
              <a:ext uri="{FF2B5EF4-FFF2-40B4-BE49-F238E27FC236}">
                <a16:creationId xmlns:a16="http://schemas.microsoft.com/office/drawing/2014/main" id="{6F36E09D-368C-45AF-AAFE-14FECD557C8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05</a:t>
            </a:r>
          </a:p>
        </p:txBody>
      </p:sp>
      <p:sp>
        <p:nvSpPr>
          <p:cNvPr id="4" name="hazard-rule-0">
            <a:extLst xmlns:a="http://schemas.openxmlformats.org/drawingml/2006/main">
              <a:ext uri="{FF2B5EF4-FFF2-40B4-BE49-F238E27FC236}">
                <a16:creationId xmlns:a16="http://schemas.microsoft.com/office/drawing/2014/main" id="{73C80786-0C42-434E-9FDD-A8015629F89B}"/>
              </a:ext>
            </a:extLst>
          </p:cNvPr>
          <p:cNvSpPr>
            <a:spLocks xmlns:a="http://schemas.openxmlformats.org/drawingml/2006/main" noGrp="1"/>
          </p:cNvSpPr>
          <p:nvPr/>
        </p:nvSpPr>
        <p:spPr>
          <a:xfrm xmlns:a="http://schemas.openxmlformats.org/drawingml/2006/main">
            <a:off x="609600" y="1943100"/>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5" name="hazard-0">
            <a:extLst xmlns:a="http://schemas.openxmlformats.org/drawingml/2006/main">
              <a:ext uri="{FF2B5EF4-FFF2-40B4-BE49-F238E27FC236}">
                <a16:creationId xmlns:a16="http://schemas.microsoft.com/office/drawing/2014/main" id="{2454330A-861A-4B4E-8062-0196170FC253}"/>
              </a:ext>
            </a:extLst>
          </p:cNvPr>
          <p:cNvSpPr>
            <a:spLocks xmlns:a="http://schemas.openxmlformats.org/drawingml/2006/main" noGrp="1"/>
          </p:cNvSpPr>
          <p:nvPr/>
        </p:nvSpPr>
        <p:spPr>
          <a:xfrm xmlns:a="http://schemas.openxmlformats.org/drawingml/2006/main">
            <a:off x="838200" y="1943100"/>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47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475" b="1">
                <a:solidFill>
                  <a:srgbClr val="132A3A"/>
                </a:solidFill>
                <a:latin typeface="Arial"/>
                <a:ea typeface="Arial"/>
                <a:cs typeface="Arial"/>
              </a:rPr>
              <a:t>Falls</a:t>
            </a:r>
          </a:p>
        </p:txBody>
      </p:sp>
      <p:sp>
        <p:nvSpPr>
          <p:cNvPr id="6" name="example-0">
            <a:extLst xmlns:a="http://schemas.openxmlformats.org/drawingml/2006/main">
              <a:ext uri="{FF2B5EF4-FFF2-40B4-BE49-F238E27FC236}">
                <a16:creationId xmlns:a16="http://schemas.microsoft.com/office/drawing/2014/main" id="{BE7AA66A-000F-4129-9D46-1E20D27A5FAD}"/>
              </a:ext>
            </a:extLst>
          </p:cNvPr>
          <p:cNvSpPr>
            <a:spLocks xmlns:a="http://schemas.openxmlformats.org/drawingml/2006/main" noGrp="1"/>
          </p:cNvSpPr>
          <p:nvPr/>
        </p:nvSpPr>
        <p:spPr>
          <a:xfrm xmlns:a="http://schemas.openxmlformats.org/drawingml/2006/main">
            <a:off x="838200" y="2562225"/>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2025" b="0">
                <a:solidFill>
                  <a:srgbClr val="536675"/>
                </a:solidFill>
                <a:latin typeface="Arial"/>
                <a:ea typeface="Arial"/>
                <a:cs typeface="Arial"/>
              </a:rPr>
              <a:t>Edges, openings and access equipment</a:t>
            </a:r>
          </a:p>
        </p:txBody>
      </p:sp>
      <p:sp>
        <p:nvSpPr>
          <p:cNvPr id="7" name="hazard-rule-1">
            <a:extLst xmlns:a="http://schemas.openxmlformats.org/drawingml/2006/main">
              <a:ext uri="{FF2B5EF4-FFF2-40B4-BE49-F238E27FC236}">
                <a16:creationId xmlns:a16="http://schemas.microsoft.com/office/drawing/2014/main" id="{1206765D-5454-483A-9B4E-E7AD226578FB}"/>
              </a:ext>
            </a:extLst>
          </p:cNvPr>
          <p:cNvSpPr>
            <a:spLocks xmlns:a="http://schemas.openxmlformats.org/drawingml/2006/main" noGrp="1"/>
          </p:cNvSpPr>
          <p:nvPr/>
        </p:nvSpPr>
        <p:spPr>
          <a:xfrm xmlns:a="http://schemas.openxmlformats.org/drawingml/2006/main">
            <a:off x="6210300" y="1943100"/>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8" name="hazard-1">
            <a:extLst xmlns:a="http://schemas.openxmlformats.org/drawingml/2006/main">
              <a:ext uri="{FF2B5EF4-FFF2-40B4-BE49-F238E27FC236}">
                <a16:creationId xmlns:a16="http://schemas.microsoft.com/office/drawing/2014/main" id="{2C19476A-9787-4461-90EB-7D3EB232E496}"/>
              </a:ext>
            </a:extLst>
          </p:cNvPr>
          <p:cNvSpPr>
            <a:spLocks xmlns:a="http://schemas.openxmlformats.org/drawingml/2006/main" noGrp="1"/>
          </p:cNvSpPr>
          <p:nvPr/>
        </p:nvSpPr>
        <p:spPr>
          <a:xfrm xmlns:a="http://schemas.openxmlformats.org/drawingml/2006/main">
            <a:off x="6438900" y="1943100"/>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47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475" b="1">
                <a:solidFill>
                  <a:srgbClr val="132A3A"/>
                </a:solidFill>
                <a:latin typeface="Arial"/>
                <a:ea typeface="Arial"/>
                <a:cs typeface="Arial"/>
              </a:rPr>
              <a:t>Struck-by</a:t>
            </a:r>
          </a:p>
        </p:txBody>
      </p:sp>
      <p:sp>
        <p:nvSpPr>
          <p:cNvPr id="9" name="example-1">
            <a:extLst xmlns:a="http://schemas.openxmlformats.org/drawingml/2006/main">
              <a:ext uri="{FF2B5EF4-FFF2-40B4-BE49-F238E27FC236}">
                <a16:creationId xmlns:a16="http://schemas.microsoft.com/office/drawing/2014/main" id="{173A307B-EDA0-452A-8C91-C5ED6ACE089C}"/>
              </a:ext>
            </a:extLst>
          </p:cNvPr>
          <p:cNvSpPr>
            <a:spLocks xmlns:a="http://schemas.openxmlformats.org/drawingml/2006/main" noGrp="1"/>
          </p:cNvSpPr>
          <p:nvPr/>
        </p:nvSpPr>
        <p:spPr>
          <a:xfrm xmlns:a="http://schemas.openxmlformats.org/drawingml/2006/main">
            <a:off x="6438900" y="2562225"/>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2025" b="0">
                <a:solidFill>
                  <a:srgbClr val="536675"/>
                </a:solidFill>
                <a:latin typeface="Arial"/>
                <a:ea typeface="Arial"/>
                <a:cs typeface="Arial"/>
              </a:rPr>
              <a:t>Vehicles, flying objects and suspended loads</a:t>
            </a:r>
          </a:p>
        </p:txBody>
      </p:sp>
      <p:sp>
        <p:nvSpPr>
          <p:cNvPr id="10" name="hazard-rule-2">
            <a:extLst xmlns:a="http://schemas.openxmlformats.org/drawingml/2006/main">
              <a:ext uri="{FF2B5EF4-FFF2-40B4-BE49-F238E27FC236}">
                <a16:creationId xmlns:a16="http://schemas.microsoft.com/office/drawing/2014/main" id="{5C5C2C36-4B11-43A8-8785-1859F23EBFA1}"/>
              </a:ext>
            </a:extLst>
          </p:cNvPr>
          <p:cNvSpPr>
            <a:spLocks xmlns:a="http://schemas.openxmlformats.org/drawingml/2006/main" noGrp="1"/>
          </p:cNvSpPr>
          <p:nvPr/>
        </p:nvSpPr>
        <p:spPr>
          <a:xfrm xmlns:a="http://schemas.openxmlformats.org/drawingml/2006/main">
            <a:off x="609600" y="3838575"/>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11" name="hazard-2">
            <a:extLst xmlns:a="http://schemas.openxmlformats.org/drawingml/2006/main">
              <a:ext uri="{FF2B5EF4-FFF2-40B4-BE49-F238E27FC236}">
                <a16:creationId xmlns:a16="http://schemas.microsoft.com/office/drawing/2014/main" id="{8BC24D0A-125C-4B0A-A537-7136BA4EB42B}"/>
              </a:ext>
            </a:extLst>
          </p:cNvPr>
          <p:cNvSpPr>
            <a:spLocks xmlns:a="http://schemas.openxmlformats.org/drawingml/2006/main" noGrp="1"/>
          </p:cNvSpPr>
          <p:nvPr/>
        </p:nvSpPr>
        <p:spPr>
          <a:xfrm xmlns:a="http://schemas.openxmlformats.org/drawingml/2006/main">
            <a:off x="838200" y="3838575"/>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47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475" b="1">
                <a:solidFill>
                  <a:srgbClr val="132A3A"/>
                </a:solidFill>
                <a:latin typeface="Arial"/>
                <a:ea typeface="Arial"/>
                <a:cs typeface="Arial"/>
              </a:rPr>
              <a:t>Caught-in or between</a:t>
            </a:r>
          </a:p>
        </p:txBody>
      </p:sp>
      <p:sp>
        <p:nvSpPr>
          <p:cNvPr id="12" name="example-2">
            <a:extLst xmlns:a="http://schemas.openxmlformats.org/drawingml/2006/main">
              <a:ext uri="{FF2B5EF4-FFF2-40B4-BE49-F238E27FC236}">
                <a16:creationId xmlns:a16="http://schemas.microsoft.com/office/drawing/2014/main" id="{55ABAB2A-3529-431F-BD9C-527F1B19A178}"/>
              </a:ext>
            </a:extLst>
          </p:cNvPr>
          <p:cNvSpPr>
            <a:spLocks xmlns:a="http://schemas.openxmlformats.org/drawingml/2006/main" noGrp="1"/>
          </p:cNvSpPr>
          <p:nvPr/>
        </p:nvSpPr>
        <p:spPr>
          <a:xfrm xmlns:a="http://schemas.openxmlformats.org/drawingml/2006/main">
            <a:off x="838200" y="4457700"/>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2025" b="0">
                <a:solidFill>
                  <a:srgbClr val="536675"/>
                </a:solidFill>
                <a:latin typeface="Arial"/>
                <a:ea typeface="Arial"/>
                <a:cs typeface="Arial"/>
              </a:rPr>
              <a:t>Machinery, shifting loads and cave-ins</a:t>
            </a:r>
          </a:p>
        </p:txBody>
      </p:sp>
      <p:sp>
        <p:nvSpPr>
          <p:cNvPr id="13" name="hazard-rule-3">
            <a:extLst xmlns:a="http://schemas.openxmlformats.org/drawingml/2006/main">
              <a:ext uri="{FF2B5EF4-FFF2-40B4-BE49-F238E27FC236}">
                <a16:creationId xmlns:a16="http://schemas.microsoft.com/office/drawing/2014/main" id="{7D1F254D-20F8-4636-827C-B90E24F8F405}"/>
              </a:ext>
            </a:extLst>
          </p:cNvPr>
          <p:cNvSpPr>
            <a:spLocks xmlns:a="http://schemas.openxmlformats.org/drawingml/2006/main" noGrp="1"/>
          </p:cNvSpPr>
          <p:nvPr/>
        </p:nvSpPr>
        <p:spPr>
          <a:xfrm xmlns:a="http://schemas.openxmlformats.org/drawingml/2006/main">
            <a:off x="6210300" y="3838575"/>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14" name="hazard-3">
            <a:extLst xmlns:a="http://schemas.openxmlformats.org/drawingml/2006/main">
              <a:ext uri="{FF2B5EF4-FFF2-40B4-BE49-F238E27FC236}">
                <a16:creationId xmlns:a16="http://schemas.microsoft.com/office/drawing/2014/main" id="{D27C7DF6-8AD1-4869-89A0-F95636B20594}"/>
              </a:ext>
            </a:extLst>
          </p:cNvPr>
          <p:cNvSpPr>
            <a:spLocks xmlns:a="http://schemas.openxmlformats.org/drawingml/2006/main" noGrp="1"/>
          </p:cNvSpPr>
          <p:nvPr/>
        </p:nvSpPr>
        <p:spPr>
          <a:xfrm xmlns:a="http://schemas.openxmlformats.org/drawingml/2006/main">
            <a:off x="6438900" y="3838575"/>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47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475" b="1">
                <a:solidFill>
                  <a:srgbClr val="132A3A"/>
                </a:solidFill>
                <a:latin typeface="Arial"/>
                <a:ea typeface="Arial"/>
                <a:cs typeface="Arial"/>
              </a:rPr>
              <a:t>Electrocution</a:t>
            </a:r>
          </a:p>
        </p:txBody>
      </p:sp>
      <p:sp>
        <p:nvSpPr>
          <p:cNvPr id="15" name="example-3">
            <a:extLst xmlns:a="http://schemas.openxmlformats.org/drawingml/2006/main">
              <a:ext uri="{FF2B5EF4-FFF2-40B4-BE49-F238E27FC236}">
                <a16:creationId xmlns:a16="http://schemas.microsoft.com/office/drawing/2014/main" id="{93778B5C-F3FE-4AF8-BFB3-67604F61B772}"/>
              </a:ext>
            </a:extLst>
          </p:cNvPr>
          <p:cNvSpPr>
            <a:spLocks xmlns:a="http://schemas.openxmlformats.org/drawingml/2006/main" noGrp="1"/>
          </p:cNvSpPr>
          <p:nvPr/>
        </p:nvSpPr>
        <p:spPr>
          <a:xfrm xmlns:a="http://schemas.openxmlformats.org/drawingml/2006/main">
            <a:off x="6438900" y="4457700"/>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2025" b="0">
                <a:solidFill>
                  <a:srgbClr val="536675"/>
                </a:solidFill>
                <a:latin typeface="Arial"/>
                <a:ea typeface="Arial"/>
                <a:cs typeface="Arial"/>
              </a:rPr>
              <a:t>Power lines, circuits and damaged equipment</a:t>
            </a:r>
          </a:p>
        </p:txBody>
      </p:sp>
      <p:sp>
        <p:nvSpPr>
          <p:cNvPr id="17" name="company-footer">
            <a:extLst xmlns:a="http://schemas.openxmlformats.org/drawingml/2006/main">
              <a:ext uri="{FF2B5EF4-FFF2-40B4-BE49-F238E27FC236}">
                <a16:creationId xmlns:a16="http://schemas.microsoft.com/office/drawing/2014/main" id="{000F9717-0BF0-438F-A394-2D3A6251704B}"/>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90459007"/>
      </p:ext>
    </p:extLst>
  </p:cSld>
</p:sld>
</file>

<file path=ppt/slides/slide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140F7FC-BD0F-4FD1-A666-7F4D838123B4}"/>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0BB75B7-24DA-40F8-9A95-FCF599F18FD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PPE for the actual hazard</a:t>
            </a:r>
          </a:p>
        </p:txBody>
      </p:sp>
      <p:sp>
        <p:nvSpPr>
          <p:cNvPr id="3" name="slide-number">
            <a:extLst xmlns:a="http://schemas.openxmlformats.org/drawingml/2006/main">
              <a:ext uri="{FF2B5EF4-FFF2-40B4-BE49-F238E27FC236}">
                <a16:creationId xmlns:a16="http://schemas.microsoft.com/office/drawing/2014/main" id="{AEDFB0A8-9911-4544-8632-5466E9B5DF6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06</a:t>
            </a:r>
          </a:p>
        </p:txBody>
      </p:sp>
      <p:sp>
        <p:nvSpPr>
          <p:cNvPr id="4" name="item-number-0">
            <a:extLst xmlns:a="http://schemas.openxmlformats.org/drawingml/2006/main">
              <a:ext uri="{FF2B5EF4-FFF2-40B4-BE49-F238E27FC236}">
                <a16:creationId xmlns:a16="http://schemas.microsoft.com/office/drawing/2014/main" id="{0743F970-CF85-4C34-9618-9E5979B83E93}"/>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34CCEE6E-F0E2-4E7C-A198-7933D93C0C0A}"/>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properly fitting head, eye, foot and hand protection.</a:t>
            </a:r>
          </a:p>
        </p:txBody>
      </p:sp>
      <p:sp>
        <p:nvSpPr>
          <p:cNvPr id="6" name="item-number-1">
            <a:extLst xmlns:a="http://schemas.openxmlformats.org/drawingml/2006/main">
              <a:ext uri="{FF2B5EF4-FFF2-40B4-BE49-F238E27FC236}">
                <a16:creationId xmlns:a16="http://schemas.microsoft.com/office/drawing/2014/main" id="{DE77569F-D2B5-434E-B7EE-00DC9C79F5AE}"/>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F9076E5-BDEB-401E-A522-E9A71B9DA0F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Add face, hearing, respiratory or fall protection as the task requires.</a:t>
            </a:r>
          </a:p>
        </p:txBody>
      </p:sp>
      <p:sp>
        <p:nvSpPr>
          <p:cNvPr id="8" name="item-number-2">
            <a:extLst xmlns:a="http://schemas.openxmlformats.org/drawingml/2006/main">
              <a:ext uri="{FF2B5EF4-FFF2-40B4-BE49-F238E27FC236}">
                <a16:creationId xmlns:a16="http://schemas.microsoft.com/office/drawing/2014/main" id="{BBD73393-A5C6-430C-9470-FFF3D5DC04B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82430F80-9FC1-4CB9-AF31-E4BEA849FCD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Inspect PPE before use and report damage or poor fit.</a:t>
            </a:r>
          </a:p>
        </p:txBody>
      </p:sp>
      <p:sp>
        <p:nvSpPr>
          <p:cNvPr id="10" name="item-number-3">
            <a:extLst xmlns:a="http://schemas.openxmlformats.org/drawingml/2006/main">
              <a:ext uri="{FF2B5EF4-FFF2-40B4-BE49-F238E27FC236}">
                <a16:creationId xmlns:a16="http://schemas.microsoft.com/office/drawing/2014/main" id="{1068C5A5-3DF1-4583-B567-AF10747E7B7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A6D39CFE-CFDA-4671-99B8-EB8F399B193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PPE clean. Replace equipment that cannot protect you.</a:t>
            </a:r>
          </a:p>
        </p:txBody>
      </p:sp>
      <p:sp>
        <p:nvSpPr>
          <p:cNvPr id="12" name="callout">
            <a:extLst xmlns:a="http://schemas.openxmlformats.org/drawingml/2006/main">
              <a:ext uri="{FF2B5EF4-FFF2-40B4-BE49-F238E27FC236}">
                <a16:creationId xmlns:a16="http://schemas.microsoft.com/office/drawing/2014/main" id="{796B9A3F-E7DF-403B-89A0-CC69E9E5CDAA}"/>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5AD515D-3F81-4F49-90E5-F9D1D79782ED}"/>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HANDS-ON CHECK</a:t>
            </a:r>
          </a:p>
        </p:txBody>
      </p:sp>
      <p:sp>
        <p:nvSpPr>
          <p:cNvPr id="14" name="callout-text">
            <a:extLst xmlns:a="http://schemas.openxmlformats.org/drawingml/2006/main">
              <a:ext uri="{FF2B5EF4-FFF2-40B4-BE49-F238E27FC236}">
                <a16:creationId xmlns:a16="http://schemas.microsoft.com/office/drawing/2014/main" id="{AE9F5820-125D-4914-A8E9-AE12CD37DA8D}"/>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Show the PPE required for today’s task</a:t>
            </a:r>
          </a:p>
        </p:txBody>
      </p:sp>
      <p:sp>
        <p:nvSpPr>
          <p:cNvPr id="16" name="company-footer">
            <a:extLst xmlns:a="http://schemas.openxmlformats.org/drawingml/2006/main">
              <a:ext uri="{FF2B5EF4-FFF2-40B4-BE49-F238E27FC236}">
                <a16:creationId xmlns:a16="http://schemas.microsoft.com/office/drawing/2014/main" id="{FD1CAEC6-A7A0-4DC1-BB67-16F4351ED03B}"/>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875365"/>
      </p:ext>
    </p:extLst>
  </p:cSld>
</p:sld>
</file>

<file path=ppt/slides/slide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960800D-4D8E-4397-BA43-B698B619DB4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DE214B76-5050-4D84-BA52-D26D51263079}"/>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Fall hazards and protection</a:t>
            </a:r>
          </a:p>
        </p:txBody>
      </p:sp>
      <p:sp>
        <p:nvSpPr>
          <p:cNvPr id="3" name="slide-number">
            <a:extLst xmlns:a="http://schemas.openxmlformats.org/drawingml/2006/main">
              <a:ext uri="{FF2B5EF4-FFF2-40B4-BE49-F238E27FC236}">
                <a16:creationId xmlns:a16="http://schemas.microsoft.com/office/drawing/2014/main" id="{7DD92B06-AA31-484E-BDA8-104902A12BD8}"/>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07</a:t>
            </a:r>
          </a:p>
        </p:txBody>
      </p:sp>
      <p:sp>
        <p:nvSpPr>
          <p:cNvPr id="4" name="item-number-0">
            <a:extLst xmlns:a="http://schemas.openxmlformats.org/drawingml/2006/main">
              <a:ext uri="{FF2B5EF4-FFF2-40B4-BE49-F238E27FC236}">
                <a16:creationId xmlns:a16="http://schemas.microsoft.com/office/drawing/2014/main" id="{AF614094-BFC7-4A36-8C64-2F8E69DC2181}"/>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063588A-67C4-4698-B0A8-2C02C3B95CA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Many construction edges require fall protection at 6 feet or more.</a:t>
            </a:r>
          </a:p>
        </p:txBody>
      </p:sp>
      <p:sp>
        <p:nvSpPr>
          <p:cNvPr id="6" name="item-number-1">
            <a:extLst xmlns:a="http://schemas.openxmlformats.org/drawingml/2006/main">
              <a:ext uri="{FF2B5EF4-FFF2-40B4-BE49-F238E27FC236}">
                <a16:creationId xmlns:a16="http://schemas.microsoft.com/office/drawing/2014/main" id="{186799F9-53CC-4B0E-AA50-C90A16D1410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6FE9AC2C-7916-4858-B0A4-E46D35F2FA0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Protect floor holes and openings. A loose cover is a hazard.</a:t>
            </a:r>
          </a:p>
        </p:txBody>
      </p:sp>
      <p:sp>
        <p:nvSpPr>
          <p:cNvPr id="8" name="item-number-2">
            <a:extLst xmlns:a="http://schemas.openxmlformats.org/drawingml/2006/main">
              <a:ext uri="{FF2B5EF4-FFF2-40B4-BE49-F238E27FC236}">
                <a16:creationId xmlns:a16="http://schemas.microsoft.com/office/drawing/2014/main" id="{3B44AD04-D860-42B7-B3D6-5312201802C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9EAADC5-BC1E-45AD-A3A6-AAEBC92DD45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assigned guardrails, restraint or fall arrest system.</a:t>
            </a:r>
          </a:p>
        </p:txBody>
      </p:sp>
      <p:sp>
        <p:nvSpPr>
          <p:cNvPr id="10" name="item-number-3">
            <a:extLst xmlns:a="http://schemas.openxmlformats.org/drawingml/2006/main">
              <a:ext uri="{FF2B5EF4-FFF2-40B4-BE49-F238E27FC236}">
                <a16:creationId xmlns:a16="http://schemas.microsoft.com/office/drawing/2014/main" id="{DF6FB4AD-F337-488A-A765-7649DCD6647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642D1A00-E82A-4FDE-8314-0EA2A2448309}"/>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Different rules apply to scaffolds and steel erection.</a:t>
            </a:r>
          </a:p>
        </p:txBody>
      </p:sp>
      <p:sp>
        <p:nvSpPr>
          <p:cNvPr id="12" name="callout">
            <a:extLst xmlns:a="http://schemas.openxmlformats.org/drawingml/2006/main">
              <a:ext uri="{FF2B5EF4-FFF2-40B4-BE49-F238E27FC236}">
                <a16:creationId xmlns:a16="http://schemas.microsoft.com/office/drawing/2014/main" id="{FF4E8797-99A9-4561-A34F-1DB864493DFE}"/>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C9C6E4A9-402D-46A8-BF52-92BE77547DC0}"/>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EXAMPLE: unprotected edges and openings</a:t>
            </a:r>
          </a:p>
        </p:txBody>
      </p:sp>
      <p:sp>
        <p:nvSpPr>
          <p:cNvPr id="14" name="callout-text">
            <a:extLst xmlns:a="http://schemas.openxmlformats.org/drawingml/2006/main">
              <a:ext uri="{FF2B5EF4-FFF2-40B4-BE49-F238E27FC236}">
                <a16:creationId xmlns:a16="http://schemas.microsoft.com/office/drawing/2014/main" id="{8D427F7E-A3A7-413A-B4AF-9084529A041D}"/>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Confirm the task’s rule and the site’s fall protection plan</a:t>
            </a:r>
          </a:p>
        </p:txBody>
      </p:sp>
      <p:pic>
        <p:nvPicPr>
          <p:cNvPr id="16" name="">
            <a:extLst xmlns:a="http://schemas.openxmlformats.org/drawingml/2006/main">
              <a:ext uri="{FF2B5EF4-FFF2-40B4-BE49-F238E27FC236}">
                <a16:creationId xmlns:a16="http://schemas.microsoft.com/office/drawing/2014/main" id="{DF1B106B-3CC3-4AFA-92F5-2F0E54D51829}"/>
              </a:ext>
            </a:extLst>
          </p:cNvPr>
          <p:cNvPicPr>
            <a:picLocks xmlns:a="http://schemas.openxmlformats.org/drawingml/2006/main" noChangeAspect="1"/>
          </p:cNvPicPr>
          <p:nvPr/>
        </p:nvPicPr>
        <p:blipFill>
          <a:blip xmlns:r="http://schemas.openxmlformats.org/officeDocument/2006/relationships" xmlns:a="http://schemas.openxmlformats.org/drawingml/2006/main" r:embed="Rb4c8e7000d014cd0"/>
          <a:stretch xmlns:a="http://schemas.openxmlformats.org/drawingml/2006/main"/>
        </p:blipFill>
        <p:spPr>
          <a:xfrm xmlns:a="http://schemas.openxmlformats.org/drawingml/2006/main">
            <a:off x="8172450" y="2385012"/>
            <a:ext cx="3409950" cy="1687925"/>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2D4C412B-52F9-42FE-A9A4-15FC4FB3A15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80434516"/>
      </p:ext>
    </p:extLst>
  </p:cSld>
</p:sld>
</file>

<file path=ppt/slides/slide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D2D9668A-D32A-4035-AED6-C7485A9C164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22E22CE-0CE1-484F-B5F8-B492C0A6AC53}"/>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Harnesses and double self-retracting lifelines</a:t>
            </a:r>
          </a:p>
        </p:txBody>
      </p:sp>
      <p:sp>
        <p:nvSpPr>
          <p:cNvPr id="3" name="slide-number">
            <a:extLst xmlns:a="http://schemas.openxmlformats.org/drawingml/2006/main">
              <a:ext uri="{FF2B5EF4-FFF2-40B4-BE49-F238E27FC236}">
                <a16:creationId xmlns:a16="http://schemas.microsoft.com/office/drawing/2014/main" id="{068B1259-7382-48D7-80ED-36FB3CBBEAF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08</a:t>
            </a:r>
          </a:p>
        </p:txBody>
      </p:sp>
      <p:sp>
        <p:nvSpPr>
          <p:cNvPr id="4" name="item-number-0">
            <a:extLst xmlns:a="http://schemas.openxmlformats.org/drawingml/2006/main">
              <a:ext uri="{FF2B5EF4-FFF2-40B4-BE49-F238E27FC236}">
                <a16:creationId xmlns:a16="http://schemas.microsoft.com/office/drawing/2014/main" id="{1D8DAE78-070D-4750-9757-FCA81E02BB1D}"/>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75C25F08-7EDC-4FA4-A747-31328E72396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Check the harness, connectors, labels and lifelines before use.</a:t>
            </a:r>
          </a:p>
        </p:txBody>
      </p:sp>
      <p:sp>
        <p:nvSpPr>
          <p:cNvPr id="6" name="item-number-1">
            <a:extLst xmlns:a="http://schemas.openxmlformats.org/drawingml/2006/main">
              <a:ext uri="{FF2B5EF4-FFF2-40B4-BE49-F238E27FC236}">
                <a16:creationId xmlns:a16="http://schemas.microsoft.com/office/drawing/2014/main" id="{DDE49E37-917F-4635-B206-9BE16F66B55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14B3D1B-490E-47E7-B093-95590472440B}"/>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a site-approved anchorage and compatible equipment.</a:t>
            </a:r>
          </a:p>
        </p:txBody>
      </p:sp>
      <p:sp>
        <p:nvSpPr>
          <p:cNvPr id="8" name="item-number-2">
            <a:extLst xmlns:a="http://schemas.openxmlformats.org/drawingml/2006/main">
              <a:ext uri="{FF2B5EF4-FFF2-40B4-BE49-F238E27FC236}">
                <a16:creationId xmlns:a16="http://schemas.microsoft.com/office/drawing/2014/main" id="{EA78D915-756A-4501-AB55-43D84919478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3E5F877-3BE8-40E8-ADA0-1E48C505951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Follow the manufacturer’s rules for transfers and attachment.</a:t>
            </a:r>
          </a:p>
        </p:txBody>
      </p:sp>
      <p:sp>
        <p:nvSpPr>
          <p:cNvPr id="10" name="item-number-3">
            <a:extLst xmlns:a="http://schemas.openxmlformats.org/drawingml/2006/main">
              <a:ext uri="{FF2B5EF4-FFF2-40B4-BE49-F238E27FC236}">
                <a16:creationId xmlns:a16="http://schemas.microsoft.com/office/drawing/2014/main" id="{5F16ABD3-32CA-4EF6-8C5B-8D49955DD21F}"/>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A0F6CEC-A031-495F-B0C7-E70362B15BF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Confirm fall clearance, swing-fall exposure and rescue arrangements.</a:t>
            </a:r>
          </a:p>
        </p:txBody>
      </p:sp>
      <p:sp>
        <p:nvSpPr>
          <p:cNvPr id="12" name="callout">
            <a:extLst xmlns:a="http://schemas.openxmlformats.org/drawingml/2006/main">
              <a:ext uri="{FF2B5EF4-FFF2-40B4-BE49-F238E27FC236}">
                <a16:creationId xmlns:a16="http://schemas.microsoft.com/office/drawing/2014/main" id="{8FF9307B-82A7-4194-95CF-413C376BCE45}"/>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1371F6B-1C99-42D7-B181-EADCCC34F0E5}"/>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Construction crew preparing safety harnesses</a:t>
            </a:r>
          </a:p>
        </p:txBody>
      </p:sp>
      <p:sp>
        <p:nvSpPr>
          <p:cNvPr id="14" name="callout-text">
            <a:extLst xmlns:a="http://schemas.openxmlformats.org/drawingml/2006/main">
              <a:ext uri="{FF2B5EF4-FFF2-40B4-BE49-F238E27FC236}">
                <a16:creationId xmlns:a16="http://schemas.microsoft.com/office/drawing/2014/main" id="{923C5F73-8718-4D8C-9D49-167AEE1455E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A harness alone does not prevent a fall</a:t>
            </a:r>
          </a:p>
        </p:txBody>
      </p:sp>
      <p:pic>
        <p:nvPicPr>
          <p:cNvPr id="16" name="">
            <a:extLst xmlns:a="http://schemas.openxmlformats.org/drawingml/2006/main">
              <a:ext uri="{FF2B5EF4-FFF2-40B4-BE49-F238E27FC236}">
                <a16:creationId xmlns:a16="http://schemas.microsoft.com/office/drawing/2014/main" id="{DAE1205E-3C50-47EE-9C1F-555A99264DEC}"/>
              </a:ext>
            </a:extLst>
          </p:cNvPr>
          <p:cNvPicPr>
            <a:picLocks xmlns:a="http://schemas.openxmlformats.org/drawingml/2006/main" noChangeAspect="1"/>
          </p:cNvPicPr>
          <p:nvPr/>
        </p:nvPicPr>
        <p:blipFill>
          <a:blip xmlns:r="http://schemas.openxmlformats.org/officeDocument/2006/relationships" xmlns:a="http://schemas.openxmlformats.org/drawingml/2006/main" r:embed="R589135a6d1ed4f5c"/>
          <a:stretch xmlns:a="http://schemas.openxmlformats.org/drawingml/2006/main"/>
        </p:blipFill>
        <p:spPr>
          <a:xfrm xmlns:a="http://schemas.openxmlformats.org/drawingml/2006/main">
            <a:off x="8172450" y="2096872"/>
            <a:ext cx="3409950" cy="226420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D5F164B7-74C0-418C-9E96-84C0E756B72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44893579"/>
      </p:ext>
    </p:extLst>
  </p:cSld>
</p:sld>
</file>

<file path=ppt/slides/slide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1CA89B81-6BB9-4F7B-8B9C-6DC18974C988}"/>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898E498-5F2F-475A-A4EC-FC3DCCA96A8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Portable ladder safety</a:t>
            </a:r>
          </a:p>
        </p:txBody>
      </p:sp>
      <p:sp>
        <p:nvSpPr>
          <p:cNvPr id="3" name="slide-number">
            <a:extLst xmlns:a="http://schemas.openxmlformats.org/drawingml/2006/main">
              <a:ext uri="{FF2B5EF4-FFF2-40B4-BE49-F238E27FC236}">
                <a16:creationId xmlns:a16="http://schemas.microsoft.com/office/drawing/2014/main" id="{9463A14C-44DC-48CA-8ADF-F84AB8A56EF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09</a:t>
            </a:r>
          </a:p>
        </p:txBody>
      </p:sp>
      <p:sp>
        <p:nvSpPr>
          <p:cNvPr id="4" name="item-number-0">
            <a:extLst xmlns:a="http://schemas.openxmlformats.org/drawingml/2006/main">
              <a:ext uri="{FF2B5EF4-FFF2-40B4-BE49-F238E27FC236}">
                <a16:creationId xmlns:a16="http://schemas.microsoft.com/office/drawing/2014/main" id="{AB70ABD1-5B6D-487D-97DB-917AF06718F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401F131-2C10-4429-9657-D08CEE7E95E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Inspect the ladder and remove defective ladders from use.</a:t>
            </a:r>
          </a:p>
        </p:txBody>
      </p:sp>
      <p:sp>
        <p:nvSpPr>
          <p:cNvPr id="6" name="item-number-1">
            <a:extLst xmlns:a="http://schemas.openxmlformats.org/drawingml/2006/main">
              <a:ext uri="{FF2B5EF4-FFF2-40B4-BE49-F238E27FC236}">
                <a16:creationId xmlns:a16="http://schemas.microsoft.com/office/drawing/2014/main" id="{66CBA343-3BB6-47A7-9920-9E2EFB4530B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BE82E21-77AB-41BC-8F39-CD843A43EAF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Set non-self-supporting ladders at about a 4-to-1 angle.</a:t>
            </a:r>
          </a:p>
        </p:txBody>
      </p:sp>
      <p:sp>
        <p:nvSpPr>
          <p:cNvPr id="8" name="item-number-2">
            <a:extLst xmlns:a="http://schemas.openxmlformats.org/drawingml/2006/main">
              <a:ext uri="{FF2B5EF4-FFF2-40B4-BE49-F238E27FC236}">
                <a16:creationId xmlns:a16="http://schemas.microsoft.com/office/drawing/2014/main" id="{3D39936D-5F4B-4861-BBC3-2D6E2A9FB375}"/>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05F1A88-5802-4441-800A-689930266AB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For landing access, rails generally extend at least 3 feet above it.</a:t>
            </a:r>
          </a:p>
        </p:txBody>
      </p:sp>
      <p:sp>
        <p:nvSpPr>
          <p:cNvPr id="10" name="item-number-3">
            <a:extLst xmlns:a="http://schemas.openxmlformats.org/drawingml/2006/main">
              <a:ext uri="{FF2B5EF4-FFF2-40B4-BE49-F238E27FC236}">
                <a16:creationId xmlns:a16="http://schemas.microsoft.com/office/drawing/2014/main" id="{681B88AC-D89E-40A9-9232-5770940853F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9E910C79-BC31-4FA4-A25D-F35F7A16B1FC}"/>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Face the ladder, keep a hand on it and avoid overreaching.</a:t>
            </a:r>
          </a:p>
        </p:txBody>
      </p:sp>
      <p:sp>
        <p:nvSpPr>
          <p:cNvPr id="12" name="callout">
            <a:extLst xmlns:a="http://schemas.openxmlformats.org/drawingml/2006/main">
              <a:ext uri="{FF2B5EF4-FFF2-40B4-BE49-F238E27FC236}">
                <a16:creationId xmlns:a16="http://schemas.microsoft.com/office/drawing/2014/main" id="{D3353824-EDFF-45EB-89CC-185713D09FFF}"/>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F82FEF54-34FA-407F-BA57-A5EFB07A9B68}"/>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Field example: ladder access</a:t>
            </a:r>
          </a:p>
        </p:txBody>
      </p:sp>
      <p:sp>
        <p:nvSpPr>
          <p:cNvPr id="14" name="callout-text">
            <a:extLst xmlns:a="http://schemas.openxmlformats.org/drawingml/2006/main">
              <a:ext uri="{FF2B5EF4-FFF2-40B4-BE49-F238E27FC236}">
                <a16:creationId xmlns:a16="http://schemas.microsoft.com/office/drawing/2014/main" id="{6B1E9D79-355E-4816-A4CE-015B832CFAF3}"/>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4 up</a:t>
            </a:r>
          </a:p>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1 out</a:t>
            </a:r>
          </a:p>
        </p:txBody>
      </p:sp>
      <p:pic>
        <p:nvPicPr>
          <p:cNvPr id="16" name="">
            <a:extLst xmlns:a="http://schemas.openxmlformats.org/drawingml/2006/main">
              <a:ext uri="{FF2B5EF4-FFF2-40B4-BE49-F238E27FC236}">
                <a16:creationId xmlns:a16="http://schemas.microsoft.com/office/drawing/2014/main" id="{CBFA59A5-8E16-42A6-A9A1-9E0C3200A534}"/>
              </a:ext>
            </a:extLst>
          </p:cNvPr>
          <p:cNvPicPr>
            <a:picLocks xmlns:a="http://schemas.openxmlformats.org/drawingml/2006/main" noChangeAspect="1"/>
          </p:cNvPicPr>
          <p:nvPr/>
        </p:nvPicPr>
        <p:blipFill>
          <a:blip xmlns:r="http://schemas.openxmlformats.org/officeDocument/2006/relationships" xmlns:a="http://schemas.openxmlformats.org/drawingml/2006/main" r:embed="R9be1345444cd47fd"/>
          <a:stretch xmlns:a="http://schemas.openxmlformats.org/drawingml/2006/main"/>
        </p:blipFill>
        <p:spPr>
          <a:xfrm xmlns:a="http://schemas.openxmlformats.org/drawingml/2006/main">
            <a:off x="8928440" y="1943100"/>
            <a:ext cx="1897970"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90936AB4-E989-49E9-B60E-7BFAD3729F8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687739204"/>
      </p:ext>
    </p:extLst>
  </p:cSld>
</p:sld>
</file>

<file path=ppt/slides/slide1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5A4CEBD4-8F03-4BBF-8EC0-4B6F71FEA9F4}"/>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9CD382C-ABBE-4E8C-9C89-8A4B8864AC9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Scaffolds and elevating work platforms</a:t>
            </a:r>
          </a:p>
        </p:txBody>
      </p:sp>
      <p:sp>
        <p:nvSpPr>
          <p:cNvPr id="3" name="slide-number">
            <a:extLst xmlns:a="http://schemas.openxmlformats.org/drawingml/2006/main">
              <a:ext uri="{FF2B5EF4-FFF2-40B4-BE49-F238E27FC236}">
                <a16:creationId xmlns:a16="http://schemas.microsoft.com/office/drawing/2014/main" id="{39ED3092-1F0C-4EAD-99C0-F58EF508000E}"/>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10</a:t>
            </a:r>
          </a:p>
        </p:txBody>
      </p:sp>
      <p:sp>
        <p:nvSpPr>
          <p:cNvPr id="4" name="item-number-0">
            <a:extLst xmlns:a="http://schemas.openxmlformats.org/drawingml/2006/main">
              <a:ext uri="{FF2B5EF4-FFF2-40B4-BE49-F238E27FC236}">
                <a16:creationId xmlns:a16="http://schemas.microsoft.com/office/drawing/2014/main" id="{3759C8F1-EEB1-4248-9375-FDAA5473E7E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6997836-EFBE-4F22-A731-BCB9B0BB717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scaffolds only after required inspection and training.</a:t>
            </a:r>
          </a:p>
        </p:txBody>
      </p:sp>
      <p:sp>
        <p:nvSpPr>
          <p:cNvPr id="6" name="item-number-1">
            <a:extLst xmlns:a="http://schemas.openxmlformats.org/drawingml/2006/main">
              <a:ext uri="{FF2B5EF4-FFF2-40B4-BE49-F238E27FC236}">
                <a16:creationId xmlns:a16="http://schemas.microsoft.com/office/drawing/2014/main" id="{0CCAA41E-C7F7-4518-AB08-8220E803635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2274A78-093B-4CF9-A6A6-0EEA351A83E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designated access. Keep platforms and guardrails intact.</a:t>
            </a:r>
          </a:p>
        </p:txBody>
      </p:sp>
      <p:sp>
        <p:nvSpPr>
          <p:cNvPr id="8" name="item-number-2">
            <a:extLst xmlns:a="http://schemas.openxmlformats.org/drawingml/2006/main">
              <a:ext uri="{FF2B5EF4-FFF2-40B4-BE49-F238E27FC236}">
                <a16:creationId xmlns:a16="http://schemas.microsoft.com/office/drawing/2014/main" id="{E776F303-ACAF-48FE-AC04-E6553E090034}"/>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CFE7571F-4470-4F47-BB03-3070FF888E3E}"/>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Operate lifts only with training and employer authorization.</a:t>
            </a:r>
          </a:p>
        </p:txBody>
      </p:sp>
      <p:sp>
        <p:nvSpPr>
          <p:cNvPr id="10" name="item-number-3">
            <a:extLst xmlns:a="http://schemas.openxmlformats.org/drawingml/2006/main">
              <a:ext uri="{FF2B5EF4-FFF2-40B4-BE49-F238E27FC236}">
                <a16:creationId xmlns:a16="http://schemas.microsoft.com/office/drawing/2014/main" id="{D620562D-1100-41C0-ADB5-33C297C7A91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E06DF3BD-EAF7-48F8-A7F2-20A96036E160}"/>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Check controls, ground conditions, overhead hazards and capacity.</a:t>
            </a:r>
          </a:p>
        </p:txBody>
      </p:sp>
      <p:sp>
        <p:nvSpPr>
          <p:cNvPr id="12" name="callout">
            <a:extLst xmlns:a="http://schemas.openxmlformats.org/drawingml/2006/main">
              <a:ext uri="{FF2B5EF4-FFF2-40B4-BE49-F238E27FC236}">
                <a16:creationId xmlns:a16="http://schemas.microsoft.com/office/drawing/2014/main" id="{72C93A7B-1B25-4A34-B7CB-CD964037D9B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1DAFE2E5-8A39-478F-8608-185736C228EB}"/>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EXAMPLE: incomplete scaffold guardrails</a:t>
            </a:r>
          </a:p>
        </p:txBody>
      </p:sp>
      <p:sp>
        <p:nvSpPr>
          <p:cNvPr id="14" name="callout-text">
            <a:extLst xmlns:a="http://schemas.openxmlformats.org/drawingml/2006/main">
              <a:ext uri="{FF2B5EF4-FFF2-40B4-BE49-F238E27FC236}">
                <a16:creationId xmlns:a16="http://schemas.microsoft.com/office/drawing/2014/main" id="{82896BFC-F854-4DE4-9F55-C077D20024A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Use the fall protection specified for that lift</a:t>
            </a:r>
          </a:p>
        </p:txBody>
      </p:sp>
      <p:pic>
        <p:nvPicPr>
          <p:cNvPr id="16" name="">
            <a:extLst xmlns:a="http://schemas.openxmlformats.org/drawingml/2006/main">
              <a:ext uri="{FF2B5EF4-FFF2-40B4-BE49-F238E27FC236}">
                <a16:creationId xmlns:a16="http://schemas.microsoft.com/office/drawing/2014/main" id="{10E87B25-18B8-489D-8CB9-B6D22851EA6E}"/>
              </a:ext>
            </a:extLst>
          </p:cNvPr>
          <p:cNvPicPr>
            <a:picLocks xmlns:a="http://schemas.openxmlformats.org/drawingml/2006/main" noChangeAspect="1"/>
          </p:cNvPicPr>
          <p:nvPr/>
        </p:nvPicPr>
        <p:blipFill>
          <a:blip xmlns:r="http://schemas.openxmlformats.org/officeDocument/2006/relationships" xmlns:a="http://schemas.openxmlformats.org/drawingml/2006/main" r:embed="Rb0651d7e57f549ac"/>
          <a:stretch xmlns:a="http://schemas.openxmlformats.org/drawingml/2006/main"/>
        </p:blipFill>
        <p:spPr>
          <a:xfrm xmlns:a="http://schemas.openxmlformats.org/drawingml/2006/main">
            <a:off x="8558579" y="1943100"/>
            <a:ext cx="2637692"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09E87BA4-8E85-4959-857E-90142D7D992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08926297"/>
      </p:ext>
    </p:extLst>
  </p:cSld>
</p:sld>
</file>

<file path=ppt/slides/slide1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413D78F-53B7-4AAF-B6AE-44709CD04D1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84E1279B-A4AD-4167-B4C4-BA05BDD176E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Boom lifts and scissor lifts</a:t>
            </a:r>
          </a:p>
        </p:txBody>
      </p:sp>
      <p:sp>
        <p:nvSpPr>
          <p:cNvPr id="3" name="slide-number">
            <a:extLst xmlns:a="http://schemas.openxmlformats.org/drawingml/2006/main">
              <a:ext uri="{FF2B5EF4-FFF2-40B4-BE49-F238E27FC236}">
                <a16:creationId xmlns:a16="http://schemas.microsoft.com/office/drawing/2014/main" id="{1B24A8CA-0193-436D-9FE7-E3FC2A2C412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11</a:t>
            </a:r>
          </a:p>
        </p:txBody>
      </p:sp>
      <p:sp>
        <p:nvSpPr>
          <p:cNvPr id="4" name="item-number-0">
            <a:extLst xmlns:a="http://schemas.openxmlformats.org/drawingml/2006/main">
              <a:ext uri="{FF2B5EF4-FFF2-40B4-BE49-F238E27FC236}">
                <a16:creationId xmlns:a16="http://schemas.microsoft.com/office/drawing/2014/main" id="{D3EE1689-37BC-400E-875E-2586D05B1F31}"/>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398A115-C305-40AD-9F11-5F3B5AA5B0F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Boom lift: use the specified restraint or fall arrest system at the approved anchor.</a:t>
            </a:r>
          </a:p>
        </p:txBody>
      </p:sp>
      <p:sp>
        <p:nvSpPr>
          <p:cNvPr id="6" name="item-number-1">
            <a:extLst xmlns:a="http://schemas.openxmlformats.org/drawingml/2006/main">
              <a:ext uri="{FF2B5EF4-FFF2-40B4-BE49-F238E27FC236}">
                <a16:creationId xmlns:a16="http://schemas.microsoft.com/office/drawing/2014/main" id="{DFBFAE7E-9886-4230-8299-64965E1962C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37DA345D-188B-43E1-8E80-928A9DEB9C7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Scissor lift: keep complete guardrails and gates in place.</a:t>
            </a:r>
          </a:p>
        </p:txBody>
      </p:sp>
      <p:sp>
        <p:nvSpPr>
          <p:cNvPr id="8" name="item-number-2">
            <a:extLst xmlns:a="http://schemas.openxmlformats.org/drawingml/2006/main">
              <a:ext uri="{FF2B5EF4-FFF2-40B4-BE49-F238E27FC236}">
                <a16:creationId xmlns:a16="http://schemas.microsoft.com/office/drawing/2014/main" id="{AB0CAF2E-0E8C-4C6D-AF2E-A411B2B56AE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FF75BE4-42E8-4172-BC40-918CE1F7BA65}"/>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feet on the platform floor. Never add a ladder for reach.</a:t>
            </a:r>
          </a:p>
        </p:txBody>
      </p:sp>
      <p:sp>
        <p:nvSpPr>
          <p:cNvPr id="10" name="item-number-3">
            <a:extLst xmlns:a="http://schemas.openxmlformats.org/drawingml/2006/main">
              <a:ext uri="{FF2B5EF4-FFF2-40B4-BE49-F238E27FC236}">
                <a16:creationId xmlns:a16="http://schemas.microsoft.com/office/drawing/2014/main" id="{CFF9DD28-47C7-40E7-88EC-0B960E723D1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BE0A561-F380-4B45-8E74-036D3E6091E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Follow limits for wind, slope, travel and platform load.</a:t>
            </a:r>
          </a:p>
        </p:txBody>
      </p:sp>
      <p:sp>
        <p:nvSpPr>
          <p:cNvPr id="12" name="callout">
            <a:extLst xmlns:a="http://schemas.openxmlformats.org/drawingml/2006/main">
              <a:ext uri="{FF2B5EF4-FFF2-40B4-BE49-F238E27FC236}">
                <a16:creationId xmlns:a16="http://schemas.microsoft.com/office/drawing/2014/main" id="{77AB76F1-91B0-4EB6-BA00-781381446C9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D9FA49A-61C2-43E7-B971-D56C501E8581}"/>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Equipment example: scissor lift</a:t>
            </a:r>
          </a:p>
        </p:txBody>
      </p:sp>
      <p:sp>
        <p:nvSpPr>
          <p:cNvPr id="14" name="callout-text">
            <a:extLst xmlns:a="http://schemas.openxmlformats.org/drawingml/2006/main">
              <a:ext uri="{FF2B5EF4-FFF2-40B4-BE49-F238E27FC236}">
                <a16:creationId xmlns:a16="http://schemas.microsoft.com/office/drawing/2014/main" id="{F8C1B6BB-49F5-4A74-807C-F58F4332537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Check overhead clearance and the ground before every move</a:t>
            </a:r>
          </a:p>
        </p:txBody>
      </p:sp>
      <p:pic>
        <p:nvPicPr>
          <p:cNvPr id="16" name="">
            <a:extLst xmlns:a="http://schemas.openxmlformats.org/drawingml/2006/main">
              <a:ext uri="{FF2B5EF4-FFF2-40B4-BE49-F238E27FC236}">
                <a16:creationId xmlns:a16="http://schemas.microsoft.com/office/drawing/2014/main" id="{B62A8D42-3ADE-4A3A-848D-C7344E66293F}"/>
              </a:ext>
            </a:extLst>
          </p:cNvPr>
          <p:cNvPicPr>
            <a:picLocks xmlns:a="http://schemas.openxmlformats.org/drawingml/2006/main" noChangeAspect="1"/>
          </p:cNvPicPr>
          <p:nvPr/>
        </p:nvPicPr>
        <p:blipFill>
          <a:blip xmlns:r="http://schemas.openxmlformats.org/officeDocument/2006/relationships" xmlns:a="http://schemas.openxmlformats.org/drawingml/2006/main" r:embed="R4e90e10b5bbe4f3f"/>
          <a:stretch xmlns:a="http://schemas.openxmlformats.org/drawingml/2006/main"/>
        </p:blipFill>
        <p:spPr>
          <a:xfrm xmlns:a="http://schemas.openxmlformats.org/drawingml/2006/main">
            <a:off x="8888290" y="1943100"/>
            <a:ext cx="1978269"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4E3DB7A6-62AC-4CE6-9E42-CB09AD94EEE0}"/>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943093618"/>
      </p:ext>
    </p:extLst>
  </p:cSld>
</p:sld>
</file>

<file path=ppt/slides/slide1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D7F9ABB3-DC9F-4FF5-8E49-066584D6E63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7264DA33-379E-4EAD-9AAB-AFB34F96AF89}"/>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Forklift operator training and certification</a:t>
            </a:r>
          </a:p>
        </p:txBody>
      </p:sp>
      <p:sp>
        <p:nvSpPr>
          <p:cNvPr id="3" name="slide-number">
            <a:extLst xmlns:a="http://schemas.openxmlformats.org/drawingml/2006/main">
              <a:ext uri="{FF2B5EF4-FFF2-40B4-BE49-F238E27FC236}">
                <a16:creationId xmlns:a16="http://schemas.microsoft.com/office/drawing/2014/main" id="{E0FEF7B3-E8F7-4F88-B306-6C7B51E60D1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12</a:t>
            </a:r>
          </a:p>
        </p:txBody>
      </p:sp>
      <p:sp>
        <p:nvSpPr>
          <p:cNvPr id="4" name="item-number-0">
            <a:extLst xmlns:a="http://schemas.openxmlformats.org/drawingml/2006/main">
              <a:ext uri="{FF2B5EF4-FFF2-40B4-BE49-F238E27FC236}">
                <a16:creationId xmlns:a16="http://schemas.microsoft.com/office/drawing/2014/main" id="{D74F9B81-8966-4F6B-8611-F65C0AB03BC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840B764E-213B-4238-BD7E-E433EC9D3AF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Training includes instruction, practical exercises and a workplace evaluation.</a:t>
            </a:r>
          </a:p>
        </p:txBody>
      </p:sp>
      <p:sp>
        <p:nvSpPr>
          <p:cNvPr id="6" name="item-number-1">
            <a:extLst xmlns:a="http://schemas.openxmlformats.org/drawingml/2006/main">
              <a:ext uri="{FF2B5EF4-FFF2-40B4-BE49-F238E27FC236}">
                <a16:creationId xmlns:a16="http://schemas.microsoft.com/office/drawing/2014/main" id="{BDA38A6D-22F9-4BAA-A90B-438F48F2CAD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EF157D2B-A3B0-495F-B2D8-85B962C00393}"/>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The employer documents successful training and evaluation.</a:t>
            </a:r>
          </a:p>
        </p:txBody>
      </p:sp>
      <p:sp>
        <p:nvSpPr>
          <p:cNvPr id="8" name="item-number-2">
            <a:extLst xmlns:a="http://schemas.openxmlformats.org/drawingml/2006/main">
              <a:ext uri="{FF2B5EF4-FFF2-40B4-BE49-F238E27FC236}">
                <a16:creationId xmlns:a16="http://schemas.microsoft.com/office/drawing/2014/main" id="{20D52F89-259A-4639-89B0-520D57FC71F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21F44C27-9B42-4ECF-AB45-18A71CCC6C2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Evaluate each operator at least every 3 years.</a:t>
            </a:r>
          </a:p>
        </p:txBody>
      </p:sp>
      <p:sp>
        <p:nvSpPr>
          <p:cNvPr id="10" name="item-number-3">
            <a:extLst xmlns:a="http://schemas.openxmlformats.org/drawingml/2006/main">
              <a:ext uri="{FF2B5EF4-FFF2-40B4-BE49-F238E27FC236}">
                <a16:creationId xmlns:a16="http://schemas.microsoft.com/office/drawing/2014/main" id="{31215225-24CF-409D-88FA-4F2BF9BDC351}"/>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ED53D9BF-D5A5-498B-9FD1-CEAD7BF00CF4}"/>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Unsafe operation or changed conditions can trigger refresher training.</a:t>
            </a:r>
          </a:p>
        </p:txBody>
      </p:sp>
      <p:sp>
        <p:nvSpPr>
          <p:cNvPr id="12" name="callout">
            <a:extLst xmlns:a="http://schemas.openxmlformats.org/drawingml/2006/main">
              <a:ext uri="{FF2B5EF4-FFF2-40B4-BE49-F238E27FC236}">
                <a16:creationId xmlns:a16="http://schemas.microsoft.com/office/drawing/2014/main" id="{27829F07-4C25-41DF-BF8A-F5AA0755E9C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EF9C9EBF-D901-4AD0-A49F-B76FCA2F8F5E}"/>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MOSH forklift training event</a:t>
            </a:r>
          </a:p>
        </p:txBody>
      </p:sp>
      <p:sp>
        <p:nvSpPr>
          <p:cNvPr id="14" name="callout-text">
            <a:extLst xmlns:a="http://schemas.openxmlformats.org/drawingml/2006/main">
              <a:ext uri="{FF2B5EF4-FFF2-40B4-BE49-F238E27FC236}">
                <a16:creationId xmlns:a16="http://schemas.microsoft.com/office/drawing/2014/main" id="{C8A3E3AD-AE4F-4EA3-A601-9D49BFC83F58}"/>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This orientation does not certify a forklift operator</a:t>
            </a:r>
          </a:p>
        </p:txBody>
      </p:sp>
      <p:pic>
        <p:nvPicPr>
          <p:cNvPr id="16" name="">
            <a:extLst xmlns:a="http://schemas.openxmlformats.org/drawingml/2006/main">
              <a:ext uri="{FF2B5EF4-FFF2-40B4-BE49-F238E27FC236}">
                <a16:creationId xmlns:a16="http://schemas.microsoft.com/office/drawing/2014/main" id="{3264AA03-7CB1-4F4C-A89D-FDEE09A7828B}"/>
              </a:ext>
            </a:extLst>
          </p:cNvPr>
          <p:cNvPicPr>
            <a:picLocks xmlns:a="http://schemas.openxmlformats.org/drawingml/2006/main" noChangeAspect="1"/>
          </p:cNvPicPr>
          <p:nvPr/>
        </p:nvPicPr>
        <p:blipFill>
          <a:blip xmlns:r="http://schemas.openxmlformats.org/officeDocument/2006/relationships" xmlns:a="http://schemas.openxmlformats.org/drawingml/2006/main" r:embed="R5d89da36f9934ad1"/>
          <a:stretch xmlns:a="http://schemas.openxmlformats.org/drawingml/2006/main"/>
        </p:blipFill>
        <p:spPr>
          <a:xfrm xmlns:a="http://schemas.openxmlformats.org/drawingml/2006/main">
            <a:off x="8172450" y="2140105"/>
            <a:ext cx="3409950" cy="2177741"/>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41989699-15B5-464F-9DF7-02FEAC3D6C6A}"/>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549247482"/>
      </p:ext>
    </p:extLst>
  </p:cSld>
</p:sld>
</file>

<file path=ppt/slides/slide1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FFE1F43-EB3D-4256-A87A-FED5708E05A2}"/>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9AC8476-F846-4E86-8291-2E5DCE5C388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Forklift and telehandler hazards</a:t>
            </a:r>
          </a:p>
        </p:txBody>
      </p:sp>
      <p:sp>
        <p:nvSpPr>
          <p:cNvPr id="3" name="slide-number">
            <a:extLst xmlns:a="http://schemas.openxmlformats.org/drawingml/2006/main">
              <a:ext uri="{FF2B5EF4-FFF2-40B4-BE49-F238E27FC236}">
                <a16:creationId xmlns:a16="http://schemas.microsoft.com/office/drawing/2014/main" id="{B36BAB4A-B39E-4358-952A-0D646370D485}"/>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13</a:t>
            </a:r>
          </a:p>
        </p:txBody>
      </p:sp>
      <p:sp>
        <p:nvSpPr>
          <p:cNvPr id="4" name="item-number-0">
            <a:extLst xmlns:a="http://schemas.openxmlformats.org/drawingml/2006/main">
              <a:ext uri="{FF2B5EF4-FFF2-40B4-BE49-F238E27FC236}">
                <a16:creationId xmlns:a16="http://schemas.microsoft.com/office/drawing/2014/main" id="{B5A53AEE-4F9F-4770-B6EA-B6AFFC1055A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2380EB4B-72BF-46C5-A2B0-4C1E32B1304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Inspect before service. Remove unsafe trucks from use.</a:t>
            </a:r>
          </a:p>
        </p:txBody>
      </p:sp>
      <p:sp>
        <p:nvSpPr>
          <p:cNvPr id="6" name="item-number-1">
            <a:extLst xmlns:a="http://schemas.openxmlformats.org/drawingml/2006/main">
              <a:ext uri="{FF2B5EF4-FFF2-40B4-BE49-F238E27FC236}">
                <a16:creationId xmlns:a16="http://schemas.microsoft.com/office/drawing/2014/main" id="{2259941F-27FE-4BCE-AA3D-6D41CB1603EC}"/>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5127053-1F98-4933-8724-4DFF75DB765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Check the capacity plate and approved attachment.</a:t>
            </a:r>
          </a:p>
        </p:txBody>
      </p:sp>
      <p:sp>
        <p:nvSpPr>
          <p:cNvPr id="8" name="item-number-2">
            <a:extLst xmlns:a="http://schemas.openxmlformats.org/drawingml/2006/main">
              <a:ext uri="{FF2B5EF4-FFF2-40B4-BE49-F238E27FC236}">
                <a16:creationId xmlns:a16="http://schemas.microsoft.com/office/drawing/2014/main" id="{F543D55A-AD63-439A-8B3B-47FDC28530F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E1750494-8585-45EA-BF38-33543936DEAD}"/>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loads low during travel and keep pedestrians clear.</a:t>
            </a:r>
          </a:p>
        </p:txBody>
      </p:sp>
      <p:sp>
        <p:nvSpPr>
          <p:cNvPr id="10" name="item-number-3">
            <a:extLst xmlns:a="http://schemas.openxmlformats.org/drawingml/2006/main">
              <a:ext uri="{FF2B5EF4-FFF2-40B4-BE49-F238E27FC236}">
                <a16:creationId xmlns:a16="http://schemas.microsoft.com/office/drawing/2014/main" id="{38A98D40-C153-42D9-A9BA-F23A2F8FB61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88C5E222-400A-4FB1-B59D-7598158215F8}"/>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operator restraint and follow equipment-specific instructions.</a:t>
            </a:r>
          </a:p>
        </p:txBody>
      </p:sp>
      <p:sp>
        <p:nvSpPr>
          <p:cNvPr id="12" name="callout">
            <a:extLst xmlns:a="http://schemas.openxmlformats.org/drawingml/2006/main">
              <a:ext uri="{FF2B5EF4-FFF2-40B4-BE49-F238E27FC236}">
                <a16:creationId xmlns:a16="http://schemas.microsoft.com/office/drawing/2014/main" id="{1529CE6D-778A-4A18-81FA-F44D31819AC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FB6EEAD-EB1F-4AB1-8F10-745C1F8CCADA}"/>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Equipment example: powered industrial truck</a:t>
            </a:r>
          </a:p>
        </p:txBody>
      </p:sp>
      <p:sp>
        <p:nvSpPr>
          <p:cNvPr id="14" name="callout-text">
            <a:extLst xmlns:a="http://schemas.openxmlformats.org/drawingml/2006/main">
              <a:ext uri="{FF2B5EF4-FFF2-40B4-BE49-F238E27FC236}">
                <a16:creationId xmlns:a16="http://schemas.microsoft.com/office/drawing/2014/main" id="{7D14EE5B-29EC-4C73-9E51-9D1B99EC06F6}"/>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Reach, load center and attachments affect capacity</a:t>
            </a:r>
          </a:p>
        </p:txBody>
      </p:sp>
      <p:pic>
        <p:nvPicPr>
          <p:cNvPr id="16" name="">
            <a:extLst xmlns:a="http://schemas.openxmlformats.org/drawingml/2006/main">
              <a:ext uri="{FF2B5EF4-FFF2-40B4-BE49-F238E27FC236}">
                <a16:creationId xmlns:a16="http://schemas.microsoft.com/office/drawing/2014/main" id="{7FE46826-613D-46AC-96E4-567626429E64}"/>
              </a:ext>
            </a:extLst>
          </p:cNvPr>
          <p:cNvPicPr>
            <a:picLocks xmlns:a="http://schemas.openxmlformats.org/drawingml/2006/main" noChangeAspect="1"/>
          </p:cNvPicPr>
          <p:nvPr/>
        </p:nvPicPr>
        <p:blipFill>
          <a:blip xmlns:r="http://schemas.openxmlformats.org/officeDocument/2006/relationships" xmlns:a="http://schemas.openxmlformats.org/drawingml/2006/main" r:embed="R5c60661e603e49c7"/>
          <a:stretch xmlns:a="http://schemas.openxmlformats.org/drawingml/2006/main"/>
        </p:blipFill>
        <p:spPr>
          <a:xfrm xmlns:a="http://schemas.openxmlformats.org/drawingml/2006/main">
            <a:off x="8196543" y="1943100"/>
            <a:ext cx="3361765"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64E9D2BD-6A45-41A2-8662-A2ED034B3B7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20273736"/>
      </p:ext>
    </p:extLst>
  </p:cSld>
</p:sld>
</file>

<file path=ppt/slides/slide1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0A72B2C-B477-486B-B5DC-48B378D2D7E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8FD2910-6F9D-4B37-A2B8-434097001508}"/>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Struck-by hazards and moving equipment</a:t>
            </a:r>
          </a:p>
        </p:txBody>
      </p:sp>
      <p:sp>
        <p:nvSpPr>
          <p:cNvPr id="3" name="slide-number">
            <a:extLst xmlns:a="http://schemas.openxmlformats.org/drawingml/2006/main">
              <a:ext uri="{FF2B5EF4-FFF2-40B4-BE49-F238E27FC236}">
                <a16:creationId xmlns:a16="http://schemas.microsoft.com/office/drawing/2014/main" id="{897C0A0D-97C3-4DBF-93D4-A33724EE636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14</a:t>
            </a:r>
          </a:p>
        </p:txBody>
      </p:sp>
      <p:sp>
        <p:nvSpPr>
          <p:cNvPr id="4" name="item-number-0">
            <a:extLst xmlns:a="http://schemas.openxmlformats.org/drawingml/2006/main">
              <a:ext uri="{FF2B5EF4-FFF2-40B4-BE49-F238E27FC236}">
                <a16:creationId xmlns:a16="http://schemas.microsoft.com/office/drawing/2014/main" id="{64EE56EE-D457-4DD9-9AF8-DF30DC363F1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5203A75-70AA-4517-AEA8-9CEB05FE2C3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Stay outside barricades, swing areas and equipment travel paths.</a:t>
            </a:r>
          </a:p>
        </p:txBody>
      </p:sp>
      <p:sp>
        <p:nvSpPr>
          <p:cNvPr id="6" name="item-number-1">
            <a:extLst xmlns:a="http://schemas.openxmlformats.org/drawingml/2006/main">
              <a:ext uri="{FF2B5EF4-FFF2-40B4-BE49-F238E27FC236}">
                <a16:creationId xmlns:a16="http://schemas.microsoft.com/office/drawing/2014/main" id="{237BF5BC-A108-4717-96C7-4B2BF8F810A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3F271A84-44CA-4DD0-9573-525156E1649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Make clear contact with the operator before approaching.</a:t>
            </a:r>
          </a:p>
        </p:txBody>
      </p:sp>
      <p:sp>
        <p:nvSpPr>
          <p:cNvPr id="8" name="item-number-2">
            <a:extLst xmlns:a="http://schemas.openxmlformats.org/drawingml/2006/main">
              <a:ext uri="{FF2B5EF4-FFF2-40B4-BE49-F238E27FC236}">
                <a16:creationId xmlns:a16="http://schemas.microsoft.com/office/drawing/2014/main" id="{A66F9608-C715-4C50-AECB-E4D33AFE88B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CCB6D37-77F8-4148-9456-9AC303E1672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Follow the spotter’s directions and keep an escape path.</a:t>
            </a:r>
          </a:p>
        </p:txBody>
      </p:sp>
      <p:sp>
        <p:nvSpPr>
          <p:cNvPr id="10" name="item-number-3">
            <a:extLst xmlns:a="http://schemas.openxmlformats.org/drawingml/2006/main">
              <a:ext uri="{FF2B5EF4-FFF2-40B4-BE49-F238E27FC236}">
                <a16:creationId xmlns:a16="http://schemas.microsoft.com/office/drawing/2014/main" id="{5D7A3A5A-DD26-445D-B90B-D15AA4300E5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B508FAB-419F-49E3-AD2A-B6AC0E6368D2}"/>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Secure tools and materials that could fall or become airborne.</a:t>
            </a:r>
          </a:p>
        </p:txBody>
      </p:sp>
      <p:sp>
        <p:nvSpPr>
          <p:cNvPr id="12" name="callout">
            <a:extLst xmlns:a="http://schemas.openxmlformats.org/drawingml/2006/main">
              <a:ext uri="{FF2B5EF4-FFF2-40B4-BE49-F238E27FC236}">
                <a16:creationId xmlns:a16="http://schemas.microsoft.com/office/drawing/2014/main" id="{D455D102-8F04-4FB8-9F2F-3EB75AC81241}"/>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7A4FCE08-93E4-43CD-817B-0F983F0E5537}"/>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EXAMPLE: vehicle at an excavation</a:t>
            </a:r>
          </a:p>
        </p:txBody>
      </p:sp>
      <p:sp>
        <p:nvSpPr>
          <p:cNvPr id="14" name="callout-text">
            <a:extLst xmlns:a="http://schemas.openxmlformats.org/drawingml/2006/main">
              <a:ext uri="{FF2B5EF4-FFF2-40B4-BE49-F238E27FC236}">
                <a16:creationId xmlns:a16="http://schemas.microsoft.com/office/drawing/2014/main" id="{07D90130-013E-4A39-8275-78C1BC749C06}"/>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Keep your body out of the travel path</a:t>
            </a:r>
          </a:p>
        </p:txBody>
      </p:sp>
      <p:pic>
        <p:nvPicPr>
          <p:cNvPr id="16" name="">
            <a:extLst xmlns:a="http://schemas.openxmlformats.org/drawingml/2006/main">
              <a:ext uri="{FF2B5EF4-FFF2-40B4-BE49-F238E27FC236}">
                <a16:creationId xmlns:a16="http://schemas.microsoft.com/office/drawing/2014/main" id="{EACAD970-73E7-437B-9ED9-1950EEFD891B}"/>
              </a:ext>
            </a:extLst>
          </p:cNvPr>
          <p:cNvPicPr>
            <a:picLocks xmlns:a="http://schemas.openxmlformats.org/drawingml/2006/main" noChangeAspect="1"/>
          </p:cNvPicPr>
          <p:nvPr/>
        </p:nvPicPr>
        <p:blipFill>
          <a:blip xmlns:r="http://schemas.openxmlformats.org/officeDocument/2006/relationships" xmlns:a="http://schemas.openxmlformats.org/drawingml/2006/main" r:embed="R6cc3d5fb4af84080"/>
          <a:stretch xmlns:a="http://schemas.openxmlformats.org/drawingml/2006/main"/>
        </p:blipFill>
        <p:spPr>
          <a:xfrm xmlns:a="http://schemas.openxmlformats.org/drawingml/2006/main">
            <a:off x="8172450" y="2052542"/>
            <a:ext cx="3409950" cy="235286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E434D7F1-6C08-4E3D-82C3-406EF674C59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31420531"/>
      </p:ext>
    </p:extLst>
  </p:cSld>
</p:sld>
</file>

<file path=ppt/slides/slide1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817C4748-445B-4085-A42B-CD7224186BA6}"/>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E67A062A-C3EF-4D5D-B8E4-F9875CAEC4F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Rigging and suspended loads</a:t>
            </a:r>
          </a:p>
        </p:txBody>
      </p:sp>
      <p:sp>
        <p:nvSpPr>
          <p:cNvPr id="3" name="slide-number">
            <a:extLst xmlns:a="http://schemas.openxmlformats.org/drawingml/2006/main">
              <a:ext uri="{FF2B5EF4-FFF2-40B4-BE49-F238E27FC236}">
                <a16:creationId xmlns:a16="http://schemas.microsoft.com/office/drawing/2014/main" id="{B0EF27F8-3A1A-4A0B-BBA4-6C60047E2A1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15</a:t>
            </a:r>
          </a:p>
        </p:txBody>
      </p:sp>
      <p:sp>
        <p:nvSpPr>
          <p:cNvPr id="4" name="item-number-0">
            <a:extLst xmlns:a="http://schemas.openxmlformats.org/drawingml/2006/main">
              <a:ext uri="{FF2B5EF4-FFF2-40B4-BE49-F238E27FC236}">
                <a16:creationId xmlns:a16="http://schemas.microsoft.com/office/drawing/2014/main" id="{29A443DD-6493-4C77-A1BF-EFC8F87ECA3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F989711-4012-4B14-BE2E-F87B66482691}"/>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Only assigned, properly trained personnel rig or signal lifts.</a:t>
            </a:r>
          </a:p>
        </p:txBody>
      </p:sp>
      <p:sp>
        <p:nvSpPr>
          <p:cNvPr id="6" name="item-number-1">
            <a:extLst xmlns:a="http://schemas.openxmlformats.org/drawingml/2006/main">
              <a:ext uri="{FF2B5EF4-FFF2-40B4-BE49-F238E27FC236}">
                <a16:creationId xmlns:a16="http://schemas.microsoft.com/office/drawing/2014/main" id="{56C438B1-EB10-482B-A32C-474F45C10BFD}"/>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289D95A8-2070-454C-9D46-22D4A8C4FD5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Inspect slings and hardware each shift and during use as needed.</a:t>
            </a:r>
          </a:p>
        </p:txBody>
      </p:sp>
      <p:sp>
        <p:nvSpPr>
          <p:cNvPr id="8" name="item-number-2">
            <a:extLst xmlns:a="http://schemas.openxmlformats.org/drawingml/2006/main">
              <a:ext uri="{FF2B5EF4-FFF2-40B4-BE49-F238E27FC236}">
                <a16:creationId xmlns:a16="http://schemas.microsoft.com/office/drawing/2014/main" id="{6AF2BD0F-7322-43A4-B63B-FB4A0D5320EA}"/>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2F29A81-9314-47FA-99A7-1770415E0BA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Confirm load weight, ratings, hitch and sling angle before lifting.</a:t>
            </a:r>
          </a:p>
        </p:txBody>
      </p:sp>
      <p:sp>
        <p:nvSpPr>
          <p:cNvPr id="10" name="item-number-3">
            <a:extLst xmlns:a="http://schemas.openxmlformats.org/drawingml/2006/main">
              <a:ext uri="{FF2B5EF4-FFF2-40B4-BE49-F238E27FC236}">
                <a16:creationId xmlns:a16="http://schemas.microsoft.com/office/drawing/2014/main" id="{6F17E947-7263-4F08-ABB8-2087CB049CB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D15B876-08D4-476D-817B-D4B0ECE7310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Stay clear of suspended loads, pinch points and the fall zone.</a:t>
            </a:r>
          </a:p>
        </p:txBody>
      </p:sp>
      <p:sp>
        <p:nvSpPr>
          <p:cNvPr id="12" name="callout">
            <a:extLst xmlns:a="http://schemas.openxmlformats.org/drawingml/2006/main">
              <a:ext uri="{FF2B5EF4-FFF2-40B4-BE49-F238E27FC236}">
                <a16:creationId xmlns:a16="http://schemas.microsoft.com/office/drawing/2014/main" id="{55D4B477-9BAC-47AF-A072-9E042B9F2E0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F267C50C-48D7-4E8B-94F1-359D02D89D86}"/>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DISCUSSION: identify load-zone exposure</a:t>
            </a:r>
          </a:p>
        </p:txBody>
      </p:sp>
      <p:sp>
        <p:nvSpPr>
          <p:cNvPr id="14" name="callout-text">
            <a:extLst xmlns:a="http://schemas.openxmlformats.org/drawingml/2006/main">
              <a:ext uri="{FF2B5EF4-FFF2-40B4-BE49-F238E27FC236}">
                <a16:creationId xmlns:a16="http://schemas.microsoft.com/office/drawing/2014/main" id="{6158B03A-0DFB-4569-B744-A4A60AB92395}"/>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Damaged sling or unreadable rating?</a:t>
            </a:r>
          </a:p>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Remove it from service</a:t>
            </a:r>
          </a:p>
        </p:txBody>
      </p:sp>
      <p:pic>
        <p:nvPicPr>
          <p:cNvPr id="16" name="">
            <a:extLst xmlns:a="http://schemas.openxmlformats.org/drawingml/2006/main">
              <a:ext uri="{FF2B5EF4-FFF2-40B4-BE49-F238E27FC236}">
                <a16:creationId xmlns:a16="http://schemas.microsoft.com/office/drawing/2014/main" id="{F687AC46-D57E-47BA-8BFC-60FA7F651992}"/>
              </a:ext>
            </a:extLst>
          </p:cNvPr>
          <p:cNvPicPr>
            <a:picLocks xmlns:a="http://schemas.openxmlformats.org/drawingml/2006/main" noChangeAspect="1"/>
          </p:cNvPicPr>
          <p:nvPr/>
        </p:nvPicPr>
        <p:blipFill>
          <a:blip xmlns:r="http://schemas.openxmlformats.org/officeDocument/2006/relationships" xmlns:a="http://schemas.openxmlformats.org/drawingml/2006/main" r:embed="R7f3c6ad295c345e6"/>
          <a:stretch xmlns:a="http://schemas.openxmlformats.org/drawingml/2006/main"/>
        </p:blipFill>
        <p:spPr>
          <a:xfrm xmlns:a="http://schemas.openxmlformats.org/drawingml/2006/main">
            <a:off x="8172450" y="2091757"/>
            <a:ext cx="3409950" cy="227443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CD8A0316-1830-4AF7-945A-4C39EF2E983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621404146"/>
      </p:ext>
    </p:extLst>
  </p:cSld>
</p:sld>
</file>

<file path=ppt/slides/slide1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E1F0064-50E2-42E0-83FF-38230330A52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6C4CC75-C710-448E-A1B7-5D1A2ED9C83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Caught-in and caught-between hazards</a:t>
            </a:r>
          </a:p>
        </p:txBody>
      </p:sp>
      <p:sp>
        <p:nvSpPr>
          <p:cNvPr id="3" name="slide-number">
            <a:extLst xmlns:a="http://schemas.openxmlformats.org/drawingml/2006/main">
              <a:ext uri="{FF2B5EF4-FFF2-40B4-BE49-F238E27FC236}">
                <a16:creationId xmlns:a16="http://schemas.microsoft.com/office/drawing/2014/main" id="{4DCDD949-B876-49B8-97C0-5BB905338F5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16</a:t>
            </a:r>
          </a:p>
        </p:txBody>
      </p:sp>
      <p:sp>
        <p:nvSpPr>
          <p:cNvPr id="4" name="item-number-0">
            <a:extLst xmlns:a="http://schemas.openxmlformats.org/drawingml/2006/main">
              <a:ext uri="{FF2B5EF4-FFF2-40B4-BE49-F238E27FC236}">
                <a16:creationId xmlns:a16="http://schemas.microsoft.com/office/drawing/2014/main" id="{FED4B2B6-3FD5-441C-8912-82FB417A1873}"/>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8726A40-0DDB-43B8-A63B-C7ACA9A1394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hands clear of rotating shafts, belts and pinch points.</a:t>
            </a:r>
          </a:p>
        </p:txBody>
      </p:sp>
      <p:sp>
        <p:nvSpPr>
          <p:cNvPr id="6" name="item-number-1">
            <a:extLst xmlns:a="http://schemas.openxmlformats.org/drawingml/2006/main">
              <a:ext uri="{FF2B5EF4-FFF2-40B4-BE49-F238E27FC236}">
                <a16:creationId xmlns:a16="http://schemas.microsoft.com/office/drawing/2014/main" id="{85F07C55-EBF1-4589-8049-7389C34D35D8}"/>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24A8289A-5672-4B7E-B713-F8F160205A2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guards in place while equipment operates.</a:t>
            </a:r>
          </a:p>
        </p:txBody>
      </p:sp>
      <p:sp>
        <p:nvSpPr>
          <p:cNvPr id="8" name="item-number-2">
            <a:extLst xmlns:a="http://schemas.openxmlformats.org/drawingml/2006/main">
              <a:ext uri="{FF2B5EF4-FFF2-40B4-BE49-F238E27FC236}">
                <a16:creationId xmlns:a16="http://schemas.microsoft.com/office/drawing/2014/main" id="{15684425-17AE-4E33-9125-EB24FE086CC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6D6E0259-8035-423B-A92C-1D5F6831BA4D}"/>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Stay out from between moving equipment and fixed objects.</a:t>
            </a:r>
          </a:p>
        </p:txBody>
      </p:sp>
      <p:sp>
        <p:nvSpPr>
          <p:cNvPr id="10" name="item-number-3">
            <a:extLst xmlns:a="http://schemas.openxmlformats.org/drawingml/2006/main">
              <a:ext uri="{FF2B5EF4-FFF2-40B4-BE49-F238E27FC236}">
                <a16:creationId xmlns:a16="http://schemas.microsoft.com/office/drawing/2014/main" id="{31093175-AF59-4DFB-818A-8D4AE2855E6B}"/>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48900B5B-DED5-4AE5-BA21-B10F33A4036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Support loads against movement before reaching underneath.</a:t>
            </a:r>
          </a:p>
        </p:txBody>
      </p:sp>
      <p:sp>
        <p:nvSpPr>
          <p:cNvPr id="12" name="callout">
            <a:extLst xmlns:a="http://schemas.openxmlformats.org/drawingml/2006/main">
              <a:ext uri="{FF2B5EF4-FFF2-40B4-BE49-F238E27FC236}">
                <a16:creationId xmlns:a16="http://schemas.microsoft.com/office/drawing/2014/main" id="{B34803FE-91A4-4024-8450-1B962A0FA55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6D3A286-7133-43D1-AB3B-B6303174C5C2}"/>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MILLWRIGHT EXAMPLE</a:t>
            </a:r>
          </a:p>
        </p:txBody>
      </p:sp>
      <p:sp>
        <p:nvSpPr>
          <p:cNvPr id="14" name="callout-text">
            <a:extLst xmlns:a="http://schemas.openxmlformats.org/drawingml/2006/main">
              <a:ext uri="{FF2B5EF4-FFF2-40B4-BE49-F238E27FC236}">
                <a16:creationId xmlns:a16="http://schemas.microsoft.com/office/drawing/2014/main" id="{6E26C655-6D0B-4971-AC5F-6B6F1906E6E5}"/>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An emergency stop does not isolate all energy</a:t>
            </a:r>
          </a:p>
        </p:txBody>
      </p:sp>
      <p:sp>
        <p:nvSpPr>
          <p:cNvPr id="16" name="company-footer">
            <a:extLst xmlns:a="http://schemas.openxmlformats.org/drawingml/2006/main">
              <a:ext uri="{FF2B5EF4-FFF2-40B4-BE49-F238E27FC236}">
                <a16:creationId xmlns:a16="http://schemas.microsoft.com/office/drawing/2014/main" id="{5895EBAA-65EF-489E-89F7-E7DFB7DEC927}"/>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54778018"/>
      </p:ext>
    </p:extLst>
  </p:cSld>
</p:sld>
</file>

<file path=ppt/slides/slide1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0E41BA53-12BB-4FC3-AF6B-8324280549E9}"/>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78E4E91-57AA-4793-9314-4C68614DEC5F}"/>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Electrical hazards</a:t>
            </a:r>
          </a:p>
        </p:txBody>
      </p:sp>
      <p:sp>
        <p:nvSpPr>
          <p:cNvPr id="3" name="slide-number">
            <a:extLst xmlns:a="http://schemas.openxmlformats.org/drawingml/2006/main">
              <a:ext uri="{FF2B5EF4-FFF2-40B4-BE49-F238E27FC236}">
                <a16:creationId xmlns:a16="http://schemas.microsoft.com/office/drawing/2014/main" id="{6B56C009-AB9F-4C9D-9CF3-1163C8C0D81A}"/>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17</a:t>
            </a:r>
          </a:p>
        </p:txBody>
      </p:sp>
      <p:sp>
        <p:nvSpPr>
          <p:cNvPr id="4" name="item-number-0">
            <a:extLst xmlns:a="http://schemas.openxmlformats.org/drawingml/2006/main">
              <a:ext uri="{FF2B5EF4-FFF2-40B4-BE49-F238E27FC236}">
                <a16:creationId xmlns:a16="http://schemas.microsoft.com/office/drawing/2014/main" id="{AF7246C8-058A-4028-9045-7EBB2FEE2B6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F74CB0F2-F4CF-4FBE-91ED-DFBDEFA0492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Treat unknown circuits and overhead lines as energized.</a:t>
            </a:r>
          </a:p>
        </p:txBody>
      </p:sp>
      <p:sp>
        <p:nvSpPr>
          <p:cNvPr id="6" name="item-number-1">
            <a:extLst xmlns:a="http://schemas.openxmlformats.org/drawingml/2006/main">
              <a:ext uri="{FF2B5EF4-FFF2-40B4-BE49-F238E27FC236}">
                <a16:creationId xmlns:a16="http://schemas.microsoft.com/office/drawing/2014/main" id="{A6A885E5-2CA7-4869-9F09-FFF6260835E1}"/>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4EEDBCB-5F0B-4B5A-BFAA-A067EDFD793A}"/>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Only qualified and authorized personnel perform electrical work.</a:t>
            </a:r>
          </a:p>
        </p:txBody>
      </p:sp>
      <p:sp>
        <p:nvSpPr>
          <p:cNvPr id="8" name="item-number-2">
            <a:extLst xmlns:a="http://schemas.openxmlformats.org/drawingml/2006/main">
              <a:ext uri="{FF2B5EF4-FFF2-40B4-BE49-F238E27FC236}">
                <a16:creationId xmlns:a16="http://schemas.microsoft.com/office/drawing/2014/main" id="{6E2675AB-B561-4AF1-9153-8141B621278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3D23CA3-5FC1-45E4-9F33-DEFB7128F0E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Remove damaged cords, plugs and tools from service.</a:t>
            </a:r>
          </a:p>
        </p:txBody>
      </p:sp>
      <p:sp>
        <p:nvSpPr>
          <p:cNvPr id="10" name="item-number-3">
            <a:extLst xmlns:a="http://schemas.openxmlformats.org/drawingml/2006/main">
              <a:ext uri="{FF2B5EF4-FFF2-40B4-BE49-F238E27FC236}">
                <a16:creationId xmlns:a16="http://schemas.microsoft.com/office/drawing/2014/main" id="{5BF8CD9E-9EFE-43DC-957F-4AE3E660A80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23FA62D-4D21-4807-ACB5-4B359084AFCC}"/>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site’s required GFCI or assured grounding program.</a:t>
            </a:r>
          </a:p>
        </p:txBody>
      </p:sp>
      <p:sp>
        <p:nvSpPr>
          <p:cNvPr id="12" name="callout">
            <a:extLst xmlns:a="http://schemas.openxmlformats.org/drawingml/2006/main">
              <a:ext uri="{FF2B5EF4-FFF2-40B4-BE49-F238E27FC236}">
                <a16:creationId xmlns:a16="http://schemas.microsoft.com/office/drawing/2014/main" id="{2FF4CBF3-C5B3-461A-8602-7839051BD89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1B90CE5-8557-40DE-914C-64C9396FA21E}"/>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recognition: overhead power lines</a:t>
            </a:r>
          </a:p>
        </p:txBody>
      </p:sp>
      <p:sp>
        <p:nvSpPr>
          <p:cNvPr id="14" name="callout-text">
            <a:extLst xmlns:a="http://schemas.openxmlformats.org/drawingml/2006/main">
              <a:ext uri="{FF2B5EF4-FFF2-40B4-BE49-F238E27FC236}">
                <a16:creationId xmlns:a16="http://schemas.microsoft.com/office/drawing/2014/main" id="{EB13DE15-FFCB-48FA-A884-F467EEB13D9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A GFCI cannot make contact with a power line safe</a:t>
            </a:r>
          </a:p>
        </p:txBody>
      </p:sp>
      <p:pic>
        <p:nvPicPr>
          <p:cNvPr id="16" name="">
            <a:extLst xmlns:a="http://schemas.openxmlformats.org/drawingml/2006/main">
              <a:ext uri="{FF2B5EF4-FFF2-40B4-BE49-F238E27FC236}">
                <a16:creationId xmlns:a16="http://schemas.microsoft.com/office/drawing/2014/main" id="{4F71D1CC-4E0B-4DC0-827A-BE11C3448CEB}"/>
              </a:ext>
            </a:extLst>
          </p:cNvPr>
          <p:cNvPicPr>
            <a:picLocks xmlns:a="http://schemas.openxmlformats.org/drawingml/2006/main" noChangeAspect="1"/>
          </p:cNvPicPr>
          <p:nvPr/>
        </p:nvPicPr>
        <p:blipFill>
          <a:blip xmlns:r="http://schemas.openxmlformats.org/officeDocument/2006/relationships" xmlns:a="http://schemas.openxmlformats.org/drawingml/2006/main" r:embed="Rdd665dad7edb40d6"/>
          <a:stretch xmlns:a="http://schemas.openxmlformats.org/drawingml/2006/main"/>
        </p:blipFill>
        <p:spPr>
          <a:xfrm xmlns:a="http://schemas.openxmlformats.org/drawingml/2006/main">
            <a:off x="8829157" y="1943100"/>
            <a:ext cx="2096535"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A7E341A0-4AB4-4F8D-A693-DDC9EB51DF1E}"/>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238272280"/>
      </p:ext>
    </p:extLst>
  </p:cSld>
</p:sld>
</file>

<file path=ppt/slides/slide1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53BAA5D-BECB-42B3-A05E-4E686E7A7DC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3A21319-72E5-4E09-A9FC-1EF20F606FD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Hazardous energy and lockout/tagout</a:t>
            </a:r>
          </a:p>
        </p:txBody>
      </p:sp>
      <p:sp>
        <p:nvSpPr>
          <p:cNvPr id="3" name="slide-number">
            <a:extLst xmlns:a="http://schemas.openxmlformats.org/drawingml/2006/main">
              <a:ext uri="{FF2B5EF4-FFF2-40B4-BE49-F238E27FC236}">
                <a16:creationId xmlns:a16="http://schemas.microsoft.com/office/drawing/2014/main" id="{CE9B8F18-6113-429D-A1EE-3DAABDEE5DF1}"/>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18</a:t>
            </a:r>
          </a:p>
        </p:txBody>
      </p:sp>
      <p:sp>
        <p:nvSpPr>
          <p:cNvPr id="4" name="item-number-0">
            <a:extLst xmlns:a="http://schemas.openxmlformats.org/drawingml/2006/main">
              <a:ext uri="{FF2B5EF4-FFF2-40B4-BE49-F238E27FC236}">
                <a16:creationId xmlns:a16="http://schemas.microsoft.com/office/drawing/2014/main" id="{916C45C0-D3EA-4F4B-9695-6EFC9B4BAEA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40FCE70-7B81-4005-A2FE-2D4D8F02499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Identify electrical, hydraulic, pneumatic and stored mechanical energy.</a:t>
            </a:r>
          </a:p>
        </p:txBody>
      </p:sp>
      <p:sp>
        <p:nvSpPr>
          <p:cNvPr id="6" name="item-number-1">
            <a:extLst xmlns:a="http://schemas.openxmlformats.org/drawingml/2006/main">
              <a:ext uri="{FF2B5EF4-FFF2-40B4-BE49-F238E27FC236}">
                <a16:creationId xmlns:a16="http://schemas.microsoft.com/office/drawing/2014/main" id="{943F044C-15C3-41F2-83FC-FDD5AE020775}"/>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39BA66D-57D7-4866-93AA-57F54A53C6C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Only authorized workers carry out the isolation procedure.</a:t>
            </a:r>
          </a:p>
        </p:txBody>
      </p:sp>
      <p:sp>
        <p:nvSpPr>
          <p:cNvPr id="8" name="item-number-2">
            <a:extLst xmlns:a="http://schemas.openxmlformats.org/drawingml/2006/main">
              <a:ext uri="{FF2B5EF4-FFF2-40B4-BE49-F238E27FC236}">
                <a16:creationId xmlns:a16="http://schemas.microsoft.com/office/drawing/2014/main" id="{EFB388F6-1844-4788-A6DA-378D5310D56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1C15D6E-0B12-464C-A532-9C4BB6AAF2D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Isolate, secure, release stored energy and verify a safe state.</a:t>
            </a:r>
          </a:p>
        </p:txBody>
      </p:sp>
      <p:sp>
        <p:nvSpPr>
          <p:cNvPr id="10" name="item-number-3">
            <a:extLst xmlns:a="http://schemas.openxmlformats.org/drawingml/2006/main">
              <a:ext uri="{FF2B5EF4-FFF2-40B4-BE49-F238E27FC236}">
                <a16:creationId xmlns:a16="http://schemas.microsoft.com/office/drawing/2014/main" id="{127ADA3F-044B-4D48-B8E3-F06A82756802}"/>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C1BD985-E389-4B36-83C7-56672B96B65E}"/>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Never remove another worker’s lock or restart without authorization.</a:t>
            </a:r>
          </a:p>
        </p:txBody>
      </p:sp>
      <p:sp>
        <p:nvSpPr>
          <p:cNvPr id="12" name="callout">
            <a:extLst xmlns:a="http://schemas.openxmlformats.org/drawingml/2006/main">
              <a:ext uri="{FF2B5EF4-FFF2-40B4-BE49-F238E27FC236}">
                <a16:creationId xmlns:a16="http://schemas.microsoft.com/office/drawing/2014/main" id="{BE8696C4-B087-42CD-880A-7A9E13AA2EAA}"/>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83E3E37-194C-43ED-A274-90E84FE9D610}"/>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BEFORE SERVICING</a:t>
            </a:r>
          </a:p>
        </p:txBody>
      </p:sp>
      <p:sp>
        <p:nvSpPr>
          <p:cNvPr id="14" name="callout-text">
            <a:extLst xmlns:a="http://schemas.openxmlformats.org/drawingml/2006/main">
              <a:ext uri="{FF2B5EF4-FFF2-40B4-BE49-F238E27FC236}">
                <a16:creationId xmlns:a16="http://schemas.microsoft.com/office/drawing/2014/main" id="{E679026A-2556-49F5-BF23-A3C65BCF0421}"/>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A stop button can leave hazardous energy present</a:t>
            </a:r>
          </a:p>
        </p:txBody>
      </p:sp>
      <p:sp>
        <p:nvSpPr>
          <p:cNvPr id="16" name="company-footer">
            <a:extLst xmlns:a="http://schemas.openxmlformats.org/drawingml/2006/main">
              <a:ext uri="{FF2B5EF4-FFF2-40B4-BE49-F238E27FC236}">
                <a16:creationId xmlns:a16="http://schemas.microsoft.com/office/drawing/2014/main" id="{71665FE4-8F3A-4BE0-86A1-9E08FF5915FE}"/>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914458109"/>
      </p:ext>
    </p:extLst>
  </p:cSld>
</p:sld>
</file>

<file path=ppt/slides/slide1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9A5E2B6-C31C-4C20-9370-FCE01582114E}"/>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4ED274F-A46F-4752-A510-7C7FE57DD9D6}"/>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Trenches and excavations</a:t>
            </a:r>
          </a:p>
        </p:txBody>
      </p:sp>
      <p:sp>
        <p:nvSpPr>
          <p:cNvPr id="3" name="slide-number">
            <a:extLst xmlns:a="http://schemas.openxmlformats.org/drawingml/2006/main">
              <a:ext uri="{FF2B5EF4-FFF2-40B4-BE49-F238E27FC236}">
                <a16:creationId xmlns:a16="http://schemas.microsoft.com/office/drawing/2014/main" id="{30A7106C-DF16-4E0C-B37A-7B0F5AED97F8}"/>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19</a:t>
            </a:r>
          </a:p>
        </p:txBody>
      </p:sp>
      <p:sp>
        <p:nvSpPr>
          <p:cNvPr id="4" name="item-number-0">
            <a:extLst xmlns:a="http://schemas.openxmlformats.org/drawingml/2006/main">
              <a:ext uri="{FF2B5EF4-FFF2-40B4-BE49-F238E27FC236}">
                <a16:creationId xmlns:a16="http://schemas.microsoft.com/office/drawing/2014/main" id="{B7E18B14-69C9-4746-8CD9-7C5502BFE2DB}"/>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EED9260F-09B3-4970-B680-B9DB112FE8D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Enter only after a competent person checks the excavation.</a:t>
            </a:r>
          </a:p>
        </p:txBody>
      </p:sp>
      <p:sp>
        <p:nvSpPr>
          <p:cNvPr id="6" name="item-number-1">
            <a:extLst xmlns:a="http://schemas.openxmlformats.org/drawingml/2006/main">
              <a:ext uri="{FF2B5EF4-FFF2-40B4-BE49-F238E27FC236}">
                <a16:creationId xmlns:a16="http://schemas.microsoft.com/office/drawing/2014/main" id="{8D631BFA-0D5D-467D-9DD2-D2930AD3A9E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A20FF36-B98B-4908-854D-7D5F22BBEF9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At 5 feet or deeper, cave-in protection is generally required.</a:t>
            </a:r>
          </a:p>
        </p:txBody>
      </p:sp>
      <p:sp>
        <p:nvSpPr>
          <p:cNvPr id="8" name="item-number-2">
            <a:extLst xmlns:a="http://schemas.openxmlformats.org/drawingml/2006/main">
              <a:ext uri="{FF2B5EF4-FFF2-40B4-BE49-F238E27FC236}">
                <a16:creationId xmlns:a16="http://schemas.microsoft.com/office/drawing/2014/main" id="{E5C169E4-09E5-4808-AD19-2996A749CBA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647B026-ADD8-4458-A9FB-C8DB1F501E61}"/>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required safe access. Keep spoil and equipment back.</a:t>
            </a:r>
          </a:p>
        </p:txBody>
      </p:sp>
      <p:sp>
        <p:nvSpPr>
          <p:cNvPr id="10" name="item-number-3">
            <a:extLst xmlns:a="http://schemas.openxmlformats.org/drawingml/2006/main">
              <a:ext uri="{FF2B5EF4-FFF2-40B4-BE49-F238E27FC236}">
                <a16:creationId xmlns:a16="http://schemas.microsoft.com/office/drawing/2014/main" id="{28E8C733-F7D3-49FF-8CED-E7DABF19203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B07282C-C23D-4807-A9A9-255FABEA741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Leave immediately if water, cracks or other hazards appear.</a:t>
            </a:r>
          </a:p>
        </p:txBody>
      </p:sp>
      <p:sp>
        <p:nvSpPr>
          <p:cNvPr id="12" name="callout">
            <a:extLst xmlns:a="http://schemas.openxmlformats.org/drawingml/2006/main">
              <a:ext uri="{FF2B5EF4-FFF2-40B4-BE49-F238E27FC236}">
                <a16:creationId xmlns:a16="http://schemas.microsoft.com/office/drawing/2014/main" id="{D052A0B0-4B35-4994-B2F7-6C3E9CB284C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25ACA58-6CD7-4C17-88EA-6B9A740D9122}"/>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NO IMPROVISED RESCUE</a:t>
            </a:r>
          </a:p>
        </p:txBody>
      </p:sp>
      <p:sp>
        <p:nvSpPr>
          <p:cNvPr id="14" name="callout-text">
            <a:extLst xmlns:a="http://schemas.openxmlformats.org/drawingml/2006/main">
              <a:ext uri="{FF2B5EF4-FFF2-40B4-BE49-F238E27FC236}">
                <a16:creationId xmlns:a16="http://schemas.microsoft.com/office/drawing/2014/main" id="{523BFCE6-3F67-4099-9189-418C9D6DC307}"/>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An unprotected trench can collapse without warning</a:t>
            </a:r>
          </a:p>
        </p:txBody>
      </p:sp>
      <p:sp>
        <p:nvSpPr>
          <p:cNvPr id="16" name="company-footer">
            <a:extLst xmlns:a="http://schemas.openxmlformats.org/drawingml/2006/main">
              <a:ext uri="{FF2B5EF4-FFF2-40B4-BE49-F238E27FC236}">
                <a16:creationId xmlns:a16="http://schemas.microsoft.com/office/drawing/2014/main" id="{8809E4C1-829F-46FF-9696-60CDFD0A71F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01577005"/>
      </p:ext>
    </p:extLst>
  </p:cSld>
</p:sld>
</file>

<file path=ppt/slides/slide2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BA5790F9-BF50-49C7-9C76-DF0E9CE9DCD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588F3379-5F47-4B32-A1E8-8CF1D0CE9BD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Confined spaces</a:t>
            </a:r>
          </a:p>
        </p:txBody>
      </p:sp>
      <p:sp>
        <p:nvSpPr>
          <p:cNvPr id="3" name="slide-number">
            <a:extLst xmlns:a="http://schemas.openxmlformats.org/drawingml/2006/main">
              <a:ext uri="{FF2B5EF4-FFF2-40B4-BE49-F238E27FC236}">
                <a16:creationId xmlns:a16="http://schemas.microsoft.com/office/drawing/2014/main" id="{B9578D64-B02B-4BC8-B472-37AFA83988C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20</a:t>
            </a:r>
          </a:p>
        </p:txBody>
      </p:sp>
      <p:sp>
        <p:nvSpPr>
          <p:cNvPr id="4" name="item-number-0">
            <a:extLst xmlns:a="http://schemas.openxmlformats.org/drawingml/2006/main">
              <a:ext uri="{FF2B5EF4-FFF2-40B4-BE49-F238E27FC236}">
                <a16:creationId xmlns:a16="http://schemas.microsoft.com/office/drawing/2014/main" id="{546FE90D-4795-4E0D-8E6B-0AB5C1D6ED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212FBA3E-C31B-4AB2-B809-B407F654B74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Tanks, pits and similar spaces may contain hidden lethal hazards.</a:t>
            </a:r>
          </a:p>
        </p:txBody>
      </p:sp>
      <p:sp>
        <p:nvSpPr>
          <p:cNvPr id="6" name="item-number-1">
            <a:extLst xmlns:a="http://schemas.openxmlformats.org/drawingml/2006/main">
              <a:ext uri="{FF2B5EF4-FFF2-40B4-BE49-F238E27FC236}">
                <a16:creationId xmlns:a16="http://schemas.microsoft.com/office/drawing/2014/main" id="{CBC0A4E1-89CF-4A46-A46F-EA3EFB34D7B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3A7D631-12D0-42D3-A567-9CFBB6DC9E3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Check the site’s space identification and entry restrictions.</a:t>
            </a:r>
          </a:p>
        </p:txBody>
      </p:sp>
      <p:sp>
        <p:nvSpPr>
          <p:cNvPr id="8" name="item-number-2">
            <a:extLst xmlns:a="http://schemas.openxmlformats.org/drawingml/2006/main">
              <a:ext uri="{FF2B5EF4-FFF2-40B4-BE49-F238E27FC236}">
                <a16:creationId xmlns:a16="http://schemas.microsoft.com/office/drawing/2014/main" id="{1CE19173-335E-4BEE-B3A2-CAA52D49EAA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63AFE2E-7560-43A3-B99B-631A5771589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Enter permit spaces only under the approved program and training.</a:t>
            </a:r>
          </a:p>
        </p:txBody>
      </p:sp>
      <p:sp>
        <p:nvSpPr>
          <p:cNvPr id="10" name="item-number-3">
            <a:extLst xmlns:a="http://schemas.openxmlformats.org/drawingml/2006/main">
              <a:ext uri="{FF2B5EF4-FFF2-40B4-BE49-F238E27FC236}">
                <a16:creationId xmlns:a16="http://schemas.microsoft.com/office/drawing/2014/main" id="{5CF2E89A-2F11-4A96-90A9-1E2A9862CE0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FFB06EA-E7D0-46A2-A8C0-E4B193B9A60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If someone collapses inside, summon the designated rescue service.</a:t>
            </a:r>
          </a:p>
        </p:txBody>
      </p:sp>
      <p:sp>
        <p:nvSpPr>
          <p:cNvPr id="12" name="callout">
            <a:extLst xmlns:a="http://schemas.openxmlformats.org/drawingml/2006/main">
              <a:ext uri="{FF2B5EF4-FFF2-40B4-BE49-F238E27FC236}">
                <a16:creationId xmlns:a16="http://schemas.microsoft.com/office/drawing/2014/main" id="{375B7414-0CDF-4B31-A54D-3300E84358A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0396700-3374-4047-B393-15D06DAF77B1}"/>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Confined-space entry equipment in use</a:t>
            </a:r>
          </a:p>
        </p:txBody>
      </p:sp>
      <p:sp>
        <p:nvSpPr>
          <p:cNvPr id="14" name="callout-text">
            <a:extLst xmlns:a="http://schemas.openxmlformats.org/drawingml/2006/main">
              <a:ext uri="{FF2B5EF4-FFF2-40B4-BE49-F238E27FC236}">
                <a16:creationId xmlns:a16="http://schemas.microsoft.com/office/drawing/2014/main" id="{17551003-08FE-46FF-8CE0-4122C52AAA82}"/>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Never enter a space to attempt an unplanned rescue</a:t>
            </a:r>
          </a:p>
        </p:txBody>
      </p:sp>
      <p:pic>
        <p:nvPicPr>
          <p:cNvPr id="16" name="">
            <a:extLst xmlns:a="http://schemas.openxmlformats.org/drawingml/2006/main">
              <a:ext uri="{FF2B5EF4-FFF2-40B4-BE49-F238E27FC236}">
                <a16:creationId xmlns:a16="http://schemas.microsoft.com/office/drawing/2014/main" id="{7807488F-84CD-476C-B55F-14E6BB954A68}"/>
              </a:ext>
            </a:extLst>
          </p:cNvPr>
          <p:cNvPicPr>
            <a:picLocks xmlns:a="http://schemas.openxmlformats.org/drawingml/2006/main" noChangeAspect="1"/>
          </p:cNvPicPr>
          <p:nvPr/>
        </p:nvPicPr>
        <p:blipFill>
          <a:blip xmlns:r="http://schemas.openxmlformats.org/officeDocument/2006/relationships" xmlns:a="http://schemas.openxmlformats.org/drawingml/2006/main" r:embed="Rcee4b977ed7346d3"/>
          <a:stretch xmlns:a="http://schemas.openxmlformats.org/drawingml/2006/main"/>
        </p:blipFill>
        <p:spPr>
          <a:xfrm xmlns:a="http://schemas.openxmlformats.org/drawingml/2006/main">
            <a:off x="8172450" y="2059362"/>
            <a:ext cx="3409950" cy="233922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C308FF13-4944-45B5-A05C-DCFF530218B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372408862"/>
      </p:ext>
    </p:extLst>
  </p:cSld>
</p:sld>
</file>

<file path=ppt/slides/slide2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71D40ED-59A3-4C8A-ABFB-504FAA23B8F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0E31F55B-11C0-468E-B1F7-5402756FA1F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Hand tools, grinders and power tools</a:t>
            </a:r>
          </a:p>
        </p:txBody>
      </p:sp>
      <p:sp>
        <p:nvSpPr>
          <p:cNvPr id="3" name="slide-number">
            <a:extLst xmlns:a="http://schemas.openxmlformats.org/drawingml/2006/main">
              <a:ext uri="{FF2B5EF4-FFF2-40B4-BE49-F238E27FC236}">
                <a16:creationId xmlns:a16="http://schemas.microsoft.com/office/drawing/2014/main" id="{6D79C264-98F0-45CD-A892-44354790B70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21</a:t>
            </a:r>
          </a:p>
        </p:txBody>
      </p:sp>
      <p:sp>
        <p:nvSpPr>
          <p:cNvPr id="4" name="item-number-0">
            <a:extLst xmlns:a="http://schemas.openxmlformats.org/drawingml/2006/main">
              <a:ext uri="{FF2B5EF4-FFF2-40B4-BE49-F238E27FC236}">
                <a16:creationId xmlns:a16="http://schemas.microsoft.com/office/drawing/2014/main" id="{00970757-FB40-40F3-985F-1547143EE1A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E599336F-6C38-4ECF-A774-2C8715BB655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Choose the correct tool, accessory and operating speed.</a:t>
            </a:r>
          </a:p>
        </p:txBody>
      </p:sp>
      <p:sp>
        <p:nvSpPr>
          <p:cNvPr id="6" name="item-number-1">
            <a:extLst xmlns:a="http://schemas.openxmlformats.org/drawingml/2006/main">
              <a:ext uri="{FF2B5EF4-FFF2-40B4-BE49-F238E27FC236}">
                <a16:creationId xmlns:a16="http://schemas.microsoft.com/office/drawing/2014/main" id="{FD8E1BE0-A86C-4390-B53E-2514AE3D3AA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6A269BEC-83EF-486D-8D2E-E49146F07AD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guards in place and inspect before use.</a:t>
            </a:r>
          </a:p>
        </p:txBody>
      </p:sp>
      <p:sp>
        <p:nvSpPr>
          <p:cNvPr id="8" name="item-number-2">
            <a:extLst xmlns:a="http://schemas.openxmlformats.org/drawingml/2006/main">
              <a:ext uri="{FF2B5EF4-FFF2-40B4-BE49-F238E27FC236}">
                <a16:creationId xmlns:a16="http://schemas.microsoft.com/office/drawing/2014/main" id="{08A1B8CD-F814-48F5-A2A1-76E13362F77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BD63775-CFB5-49BB-9DBB-674BCEAD7C7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Secure the work and keep others clear of chips and sparks.</a:t>
            </a:r>
          </a:p>
        </p:txBody>
      </p:sp>
      <p:sp>
        <p:nvSpPr>
          <p:cNvPr id="10" name="item-number-3">
            <a:extLst xmlns:a="http://schemas.openxmlformats.org/drawingml/2006/main">
              <a:ext uri="{FF2B5EF4-FFF2-40B4-BE49-F238E27FC236}">
                <a16:creationId xmlns:a16="http://schemas.microsoft.com/office/drawing/2014/main" id="{9FA5D478-8B2A-4DD9-B10F-58C5D9E649F5}"/>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1B15D60B-AC45-40B6-BBB9-AD0353FFC36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Disconnect or isolate energy before changing accessories.</a:t>
            </a:r>
          </a:p>
        </p:txBody>
      </p:sp>
      <p:sp>
        <p:nvSpPr>
          <p:cNvPr id="12" name="callout">
            <a:extLst xmlns:a="http://schemas.openxmlformats.org/drawingml/2006/main">
              <a:ext uri="{FF2B5EF4-FFF2-40B4-BE49-F238E27FC236}">
                <a16:creationId xmlns:a16="http://schemas.microsoft.com/office/drawing/2014/main" id="{BFB9DB22-7BD2-4356-8751-8542E8A2831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BF6F4C4-0A5D-41DE-BFA7-DFC571664F89}"/>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EXAMPLE: missing grounding pin</a:t>
            </a:r>
          </a:p>
        </p:txBody>
      </p:sp>
      <p:sp>
        <p:nvSpPr>
          <p:cNvPr id="14" name="callout-text">
            <a:extLst xmlns:a="http://schemas.openxmlformats.org/drawingml/2006/main">
              <a:ext uri="{FF2B5EF4-FFF2-40B4-BE49-F238E27FC236}">
                <a16:creationId xmlns:a16="http://schemas.microsoft.com/office/drawing/2014/main" id="{85FA0ABA-7D7A-4FD1-B321-37F6273D22F8}"/>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A damaged wheel or missing guard ends the task</a:t>
            </a:r>
          </a:p>
        </p:txBody>
      </p:sp>
      <p:pic>
        <p:nvPicPr>
          <p:cNvPr id="16" name="">
            <a:extLst xmlns:a="http://schemas.openxmlformats.org/drawingml/2006/main">
              <a:ext uri="{FF2B5EF4-FFF2-40B4-BE49-F238E27FC236}">
                <a16:creationId xmlns:a16="http://schemas.microsoft.com/office/drawing/2014/main" id="{3F541A3F-B315-4BC0-B275-1367612B5F5B}"/>
              </a:ext>
            </a:extLst>
          </p:cNvPr>
          <p:cNvPicPr>
            <a:picLocks xmlns:a="http://schemas.openxmlformats.org/drawingml/2006/main" noChangeAspect="1"/>
          </p:cNvPicPr>
          <p:nvPr/>
        </p:nvPicPr>
        <p:blipFill>
          <a:blip xmlns:r="http://schemas.openxmlformats.org/officeDocument/2006/relationships" xmlns:a="http://schemas.openxmlformats.org/drawingml/2006/main" r:embed="R37433ca7dc2a4d7f"/>
          <a:stretch xmlns:a="http://schemas.openxmlformats.org/drawingml/2006/main"/>
        </p:blipFill>
        <p:spPr>
          <a:xfrm xmlns:a="http://schemas.openxmlformats.org/drawingml/2006/main">
            <a:off x="8172450" y="2069592"/>
            <a:ext cx="3409950" cy="231876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4D107F78-4EF6-4A7D-AC17-2D1BD787F4D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110394494"/>
      </p:ext>
    </p:extLst>
  </p:cSld>
</p:sld>
</file>

<file path=ppt/slides/slide2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CBAE945-5917-4FF6-8337-9FA98306C29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58ABA53-5A80-41C4-9655-736CE1C755F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Hot work and fire prevention</a:t>
            </a:r>
          </a:p>
        </p:txBody>
      </p:sp>
      <p:sp>
        <p:nvSpPr>
          <p:cNvPr id="3" name="slide-number">
            <a:extLst xmlns:a="http://schemas.openxmlformats.org/drawingml/2006/main">
              <a:ext uri="{FF2B5EF4-FFF2-40B4-BE49-F238E27FC236}">
                <a16:creationId xmlns:a16="http://schemas.microsoft.com/office/drawing/2014/main" id="{BE2D787E-05AF-4A33-9823-96E7E07F3E0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22</a:t>
            </a:r>
          </a:p>
        </p:txBody>
      </p:sp>
      <p:sp>
        <p:nvSpPr>
          <p:cNvPr id="4" name="item-number-0">
            <a:extLst xmlns:a="http://schemas.openxmlformats.org/drawingml/2006/main">
              <a:ext uri="{FF2B5EF4-FFF2-40B4-BE49-F238E27FC236}">
                <a16:creationId xmlns:a16="http://schemas.microsoft.com/office/drawing/2014/main" id="{5240D9D7-15D0-4AEB-9260-DE4149216F2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7AA02EE6-03D5-46DE-8098-5E1C360FFB0B}"/>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Confirm the site’s hot-work permit and fire-watch requirements.</a:t>
            </a:r>
          </a:p>
        </p:txBody>
      </p:sp>
      <p:sp>
        <p:nvSpPr>
          <p:cNvPr id="6" name="item-number-1">
            <a:extLst xmlns:a="http://schemas.openxmlformats.org/drawingml/2006/main">
              <a:ext uri="{FF2B5EF4-FFF2-40B4-BE49-F238E27FC236}">
                <a16:creationId xmlns:a16="http://schemas.microsoft.com/office/drawing/2014/main" id="{E080335C-82B4-40F6-95A6-B3DDA7664C9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41C32DD5-1D95-46EC-85D3-360589A86C5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Remove or shield combustibles, including on the opposite side.</a:t>
            </a:r>
          </a:p>
        </p:txBody>
      </p:sp>
      <p:sp>
        <p:nvSpPr>
          <p:cNvPr id="8" name="item-number-2">
            <a:extLst xmlns:a="http://schemas.openxmlformats.org/drawingml/2006/main">
              <a:ext uri="{FF2B5EF4-FFF2-40B4-BE49-F238E27FC236}">
                <a16:creationId xmlns:a16="http://schemas.microsoft.com/office/drawing/2014/main" id="{20596FA3-F620-462F-AA8F-EE0AE2E25D9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D6E2F59-13EE-4102-9D91-66225820CBC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Control welding fumes and protect others from arc radiation.</a:t>
            </a:r>
          </a:p>
        </p:txBody>
      </p:sp>
      <p:sp>
        <p:nvSpPr>
          <p:cNvPr id="10" name="item-number-3">
            <a:extLst xmlns:a="http://schemas.openxmlformats.org/drawingml/2006/main">
              <a:ext uri="{FF2B5EF4-FFF2-40B4-BE49-F238E27FC236}">
                <a16:creationId xmlns:a16="http://schemas.microsoft.com/office/drawing/2014/main" id="{BE6A6D0E-5920-4BF4-928A-81DE5E2F9F8F}"/>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5A4437B-4327-42D6-A479-336D4259FFF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suitable fire equipment ready and maintain an exit route.</a:t>
            </a:r>
          </a:p>
        </p:txBody>
      </p:sp>
      <p:sp>
        <p:nvSpPr>
          <p:cNvPr id="12" name="callout">
            <a:extLst xmlns:a="http://schemas.openxmlformats.org/drawingml/2006/main">
              <a:ext uri="{FF2B5EF4-FFF2-40B4-BE49-F238E27FC236}">
                <a16:creationId xmlns:a16="http://schemas.microsoft.com/office/drawing/2014/main" id="{0A992677-0643-47EA-A2CB-902AAB779CF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44825C78-2EFF-43AC-A8AE-B9B5255E5DBD}"/>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Welding helmet and protective gloves in use</a:t>
            </a:r>
          </a:p>
        </p:txBody>
      </p:sp>
      <p:sp>
        <p:nvSpPr>
          <p:cNvPr id="14" name="callout-text">
            <a:extLst xmlns:a="http://schemas.openxmlformats.org/drawingml/2006/main">
              <a:ext uri="{FF2B5EF4-FFF2-40B4-BE49-F238E27FC236}">
                <a16:creationId xmlns:a16="http://schemas.microsoft.com/office/drawing/2014/main" id="{9A650E21-B15F-4FB3-BDC2-01A5AD7CD2D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Fire watch continues for the required monitoring period</a:t>
            </a:r>
          </a:p>
        </p:txBody>
      </p:sp>
      <p:pic>
        <p:nvPicPr>
          <p:cNvPr id="16" name="">
            <a:extLst xmlns:a="http://schemas.openxmlformats.org/drawingml/2006/main">
              <a:ext uri="{FF2B5EF4-FFF2-40B4-BE49-F238E27FC236}">
                <a16:creationId xmlns:a16="http://schemas.microsoft.com/office/drawing/2014/main" id="{E0D32F27-B483-4355-8774-8A9008A0732C}"/>
              </a:ext>
            </a:extLst>
          </p:cNvPr>
          <p:cNvPicPr>
            <a:picLocks xmlns:a="http://schemas.openxmlformats.org/drawingml/2006/main" noChangeAspect="1"/>
          </p:cNvPicPr>
          <p:nvPr/>
        </p:nvPicPr>
        <p:blipFill>
          <a:blip xmlns:r="http://schemas.openxmlformats.org/officeDocument/2006/relationships" xmlns:a="http://schemas.openxmlformats.org/drawingml/2006/main" r:embed="R6f876c200cf24491"/>
          <a:stretch xmlns:a="http://schemas.openxmlformats.org/drawingml/2006/main"/>
        </p:blipFill>
        <p:spPr>
          <a:xfrm xmlns:a="http://schemas.openxmlformats.org/drawingml/2006/main">
            <a:off x="8172450" y="2096872"/>
            <a:ext cx="3409950" cy="226420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00BF777C-2230-4686-A2A7-B2EE615B4E6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95666623"/>
      </p:ext>
    </p:extLst>
  </p:cSld>
</p:sld>
</file>

<file path=ppt/slides/slide2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AF585A6-EE09-4D51-9911-5F71993D64F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90060561-695C-4ADD-B7D0-6664463AE46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Chemical labels and safety data sheets</a:t>
            </a:r>
          </a:p>
        </p:txBody>
      </p:sp>
      <p:sp>
        <p:nvSpPr>
          <p:cNvPr id="3" name="slide-number">
            <a:extLst xmlns:a="http://schemas.openxmlformats.org/drawingml/2006/main">
              <a:ext uri="{FF2B5EF4-FFF2-40B4-BE49-F238E27FC236}">
                <a16:creationId xmlns:a16="http://schemas.microsoft.com/office/drawing/2014/main" id="{7361020C-478C-46CC-8174-5F8FEB9C7CF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23</a:t>
            </a:r>
          </a:p>
        </p:txBody>
      </p:sp>
      <p:sp>
        <p:nvSpPr>
          <p:cNvPr id="4" name="item-number-0">
            <a:extLst xmlns:a="http://schemas.openxmlformats.org/drawingml/2006/main">
              <a:ext uri="{FF2B5EF4-FFF2-40B4-BE49-F238E27FC236}">
                <a16:creationId xmlns:a16="http://schemas.microsoft.com/office/drawing/2014/main" id="{B63DB6EA-E9D1-4CE5-AC86-EC2E2308AE8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B0381AA6-1003-4E7A-9DA4-44C0FFD6451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Read the container label before using a chemical.</a:t>
            </a:r>
          </a:p>
        </p:txBody>
      </p:sp>
      <p:sp>
        <p:nvSpPr>
          <p:cNvPr id="6" name="item-number-1">
            <a:extLst xmlns:a="http://schemas.openxmlformats.org/drawingml/2006/main">
              <a:ext uri="{FF2B5EF4-FFF2-40B4-BE49-F238E27FC236}">
                <a16:creationId xmlns:a16="http://schemas.microsoft.com/office/drawing/2014/main" id="{8FBF5B3C-03CD-4457-BEA3-6868FD4216B9}"/>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869791AE-47BA-4D3F-BAA4-98780022B10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Find the safety data sheet and review hazards and precautions.</a:t>
            </a:r>
          </a:p>
        </p:txBody>
      </p:sp>
      <p:sp>
        <p:nvSpPr>
          <p:cNvPr id="8" name="item-number-2">
            <a:extLst xmlns:a="http://schemas.openxmlformats.org/drawingml/2006/main">
              <a:ext uri="{FF2B5EF4-FFF2-40B4-BE49-F238E27FC236}">
                <a16:creationId xmlns:a16="http://schemas.microsoft.com/office/drawing/2014/main" id="{9A09EC24-35B5-408C-A260-84495855B6B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7C17EFF-00F6-4062-B17D-33111797253A}"/>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specified ventilation, handling methods and PPE.</a:t>
            </a:r>
          </a:p>
        </p:txBody>
      </p:sp>
      <p:sp>
        <p:nvSpPr>
          <p:cNvPr id="10" name="item-number-3">
            <a:extLst xmlns:a="http://schemas.openxmlformats.org/drawingml/2006/main">
              <a:ext uri="{FF2B5EF4-FFF2-40B4-BE49-F238E27FC236}">
                <a16:creationId xmlns:a16="http://schemas.microsoft.com/office/drawing/2014/main" id="{7106D68E-A759-4843-B5BD-D31FBD71C694}"/>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3072FCD-9634-42CB-AE08-0CA06D685DB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Report unlabeled containers and spills. Avoid unknown products.</a:t>
            </a:r>
          </a:p>
        </p:txBody>
      </p:sp>
      <p:sp>
        <p:nvSpPr>
          <p:cNvPr id="12" name="callout">
            <a:extLst xmlns:a="http://schemas.openxmlformats.org/drawingml/2006/main">
              <a:ext uri="{FF2B5EF4-FFF2-40B4-BE49-F238E27FC236}">
                <a16:creationId xmlns:a16="http://schemas.microsoft.com/office/drawing/2014/main" id="{3869ED7E-26A5-44DA-BEA9-4896F1BCBBDB}"/>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5B324C3-B396-4870-9323-6C7218AA635A}"/>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SHOW THE LOCATION</a:t>
            </a:r>
          </a:p>
        </p:txBody>
      </p:sp>
      <p:sp>
        <p:nvSpPr>
          <p:cNvPr id="14" name="callout-text">
            <a:extLst xmlns:a="http://schemas.openxmlformats.org/drawingml/2006/main">
              <a:ext uri="{FF2B5EF4-FFF2-40B4-BE49-F238E27FC236}">
                <a16:creationId xmlns:a16="http://schemas.microsoft.com/office/drawing/2014/main" id="{87F17FBB-ABA7-4D46-AEB0-7E7608B5F3B4}"/>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Every worker needs access to the SDS</a:t>
            </a:r>
          </a:p>
        </p:txBody>
      </p:sp>
      <p:sp>
        <p:nvSpPr>
          <p:cNvPr id="16" name="company-footer">
            <a:extLst xmlns:a="http://schemas.openxmlformats.org/drawingml/2006/main">
              <a:ext uri="{FF2B5EF4-FFF2-40B4-BE49-F238E27FC236}">
                <a16:creationId xmlns:a16="http://schemas.microsoft.com/office/drawing/2014/main" id="{0A7B9BBD-4F84-47D4-B61B-1D3BC15B124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94826098"/>
      </p:ext>
    </p:extLst>
  </p:cSld>
</p:sld>
</file>

<file path=ppt/slides/slide2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1F06017D-15D7-4683-B984-74BB8B8BEF5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88AE5365-BD3E-43CC-9BB8-769EC073953C}"/>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Hazardous materials and unknown spills</a:t>
            </a:r>
          </a:p>
        </p:txBody>
      </p:sp>
      <p:sp>
        <p:nvSpPr>
          <p:cNvPr id="3" name="slide-number">
            <a:extLst xmlns:a="http://schemas.openxmlformats.org/drawingml/2006/main">
              <a:ext uri="{FF2B5EF4-FFF2-40B4-BE49-F238E27FC236}">
                <a16:creationId xmlns:a16="http://schemas.microsoft.com/office/drawing/2014/main" id="{0CE8A859-A18F-4355-A1E4-4C218CB4BCFE}"/>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24</a:t>
            </a:r>
          </a:p>
        </p:txBody>
      </p:sp>
      <p:sp>
        <p:nvSpPr>
          <p:cNvPr id="4" name="item-number-0">
            <a:extLst xmlns:a="http://schemas.openxmlformats.org/drawingml/2006/main">
              <a:ext uri="{FF2B5EF4-FFF2-40B4-BE49-F238E27FC236}">
                <a16:creationId xmlns:a16="http://schemas.microsoft.com/office/drawing/2014/main" id="{BDFD3195-42B2-4FC1-A5FE-C09F9FC2536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BE5F025-95A4-40DB-80E9-8587F6FB462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Treat unknown substances and damaged containers as hazards.</a:t>
            </a:r>
          </a:p>
        </p:txBody>
      </p:sp>
      <p:sp>
        <p:nvSpPr>
          <p:cNvPr id="6" name="item-number-1">
            <a:extLst xmlns:a="http://schemas.openxmlformats.org/drawingml/2006/main">
              <a:ext uri="{FF2B5EF4-FFF2-40B4-BE49-F238E27FC236}">
                <a16:creationId xmlns:a16="http://schemas.microsoft.com/office/drawing/2014/main" id="{7F1B271B-4BEF-4075-8C4E-0B291DEC6EF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69FA113-48A6-4EBB-9BBB-02222CDB3ED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clear and alert the site’s designated response contact.</a:t>
            </a:r>
          </a:p>
        </p:txBody>
      </p:sp>
      <p:sp>
        <p:nvSpPr>
          <p:cNvPr id="8" name="item-number-2">
            <a:extLst xmlns:a="http://schemas.openxmlformats.org/drawingml/2006/main">
              <a:ext uri="{FF2B5EF4-FFF2-40B4-BE49-F238E27FC236}">
                <a16:creationId xmlns:a16="http://schemas.microsoft.com/office/drawing/2014/main" id="{EE52B9A0-0DE8-4CBE-8CE9-64F1B65C832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1484912-02A2-4025-BB1C-E754AAB92F8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Never touch, smell closely, mix or clean up an unknown spill.</a:t>
            </a:r>
          </a:p>
        </p:txBody>
      </p:sp>
      <p:sp>
        <p:nvSpPr>
          <p:cNvPr id="10" name="item-number-3">
            <a:extLst xmlns:a="http://schemas.openxmlformats.org/drawingml/2006/main">
              <a:ext uri="{FF2B5EF4-FFF2-40B4-BE49-F238E27FC236}">
                <a16:creationId xmlns:a16="http://schemas.microsoft.com/office/drawing/2014/main" id="{915CD0EF-B4D1-40DF-9BD6-4378B5D334A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40B9FB58-A1B0-451E-A3DE-DBE9438BAF50}"/>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chemical-resistant equipment selected for the specific substance.</a:t>
            </a:r>
          </a:p>
        </p:txBody>
      </p:sp>
      <p:sp>
        <p:nvSpPr>
          <p:cNvPr id="12" name="callout">
            <a:extLst xmlns:a="http://schemas.openxmlformats.org/drawingml/2006/main">
              <a:ext uri="{FF2B5EF4-FFF2-40B4-BE49-F238E27FC236}">
                <a16:creationId xmlns:a16="http://schemas.microsoft.com/office/drawing/2014/main" id="{E7AA22B4-61B4-40EA-ACFF-0B5B2A84FA6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CB2F88A1-A00B-43EA-A948-669BD95702A8}"/>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Chemical protective clothing during training</a:t>
            </a:r>
          </a:p>
        </p:txBody>
      </p:sp>
      <p:sp>
        <p:nvSpPr>
          <p:cNvPr id="14" name="callout-text">
            <a:extLst xmlns:a="http://schemas.openxmlformats.org/drawingml/2006/main">
              <a:ext uri="{FF2B5EF4-FFF2-40B4-BE49-F238E27FC236}">
                <a16:creationId xmlns:a16="http://schemas.microsoft.com/office/drawing/2014/main" id="{1787D7F5-7CE7-4260-8A27-66D9C39298F4}"/>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Keep others away from a safe location and follow evacuation instructions</a:t>
            </a:r>
          </a:p>
        </p:txBody>
      </p:sp>
      <p:pic>
        <p:nvPicPr>
          <p:cNvPr id="16" name="">
            <a:extLst xmlns:a="http://schemas.openxmlformats.org/drawingml/2006/main">
              <a:ext uri="{FF2B5EF4-FFF2-40B4-BE49-F238E27FC236}">
                <a16:creationId xmlns:a16="http://schemas.microsoft.com/office/drawing/2014/main" id="{D322F671-E59B-4EB4-87FE-CA74D82ECC62}"/>
              </a:ext>
            </a:extLst>
          </p:cNvPr>
          <p:cNvPicPr>
            <a:picLocks xmlns:a="http://schemas.openxmlformats.org/drawingml/2006/main" noChangeAspect="1"/>
          </p:cNvPicPr>
          <p:nvPr/>
        </p:nvPicPr>
        <p:blipFill>
          <a:blip xmlns:r="http://schemas.openxmlformats.org/officeDocument/2006/relationships" xmlns:a="http://schemas.openxmlformats.org/drawingml/2006/main" r:embed="R15f2850a1d014449"/>
          <a:stretch xmlns:a="http://schemas.openxmlformats.org/drawingml/2006/main"/>
        </p:blipFill>
        <p:spPr>
          <a:xfrm xmlns:a="http://schemas.openxmlformats.org/drawingml/2006/main">
            <a:off x="8172450" y="2092731"/>
            <a:ext cx="3409950" cy="2272488"/>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A6D3D28E-49C7-4A1C-BD31-399C63F52F53}"/>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970757252"/>
      </p:ext>
    </p:extLst>
  </p:cSld>
</p:sld>
</file>

<file path=ppt/slides/slide2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A6200C6-999B-46C9-8F73-29D350CE10A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D57C75E-BCBF-4056-AD46-D72D75BE98B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HAZWOPER awareness and training limits</a:t>
            </a:r>
          </a:p>
        </p:txBody>
      </p:sp>
      <p:sp>
        <p:nvSpPr>
          <p:cNvPr id="3" name="slide-number">
            <a:extLst xmlns:a="http://schemas.openxmlformats.org/drawingml/2006/main">
              <a:ext uri="{FF2B5EF4-FFF2-40B4-BE49-F238E27FC236}">
                <a16:creationId xmlns:a16="http://schemas.microsoft.com/office/drawing/2014/main" id="{05A903A3-09ED-48B2-8E72-8B0644FCD1E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25</a:t>
            </a:r>
          </a:p>
        </p:txBody>
      </p:sp>
      <p:sp>
        <p:nvSpPr>
          <p:cNvPr id="4" name="item-number-0">
            <a:extLst xmlns:a="http://schemas.openxmlformats.org/drawingml/2006/main">
              <a:ext uri="{FF2B5EF4-FFF2-40B4-BE49-F238E27FC236}">
                <a16:creationId xmlns:a16="http://schemas.microsoft.com/office/drawing/2014/main" id="{5856A933-7347-4797-9CE2-EADAA5ABACF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8031AF2-1460-4FA3-B51E-559C55C1EE5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HAZWOPER covers specified hazardous waste operations and emergency response.</a:t>
            </a:r>
          </a:p>
        </p:txBody>
      </p:sp>
      <p:sp>
        <p:nvSpPr>
          <p:cNvPr id="6" name="item-number-1">
            <a:extLst xmlns:a="http://schemas.openxmlformats.org/drawingml/2006/main">
              <a:ext uri="{FF2B5EF4-FFF2-40B4-BE49-F238E27FC236}">
                <a16:creationId xmlns:a16="http://schemas.microsoft.com/office/drawing/2014/main" id="{A5DCFB09-DFCD-4F58-B37B-ABD1CC815EDF}"/>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B3512A60-BEEC-4AEA-8665-C245F7FB445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General cleanup-site workers typically need 40 hours plus 3 field days.</a:t>
            </a:r>
          </a:p>
        </p:txBody>
      </p:sp>
      <p:sp>
        <p:nvSpPr>
          <p:cNvPr id="8" name="item-number-2">
            <a:extLst xmlns:a="http://schemas.openxmlformats.org/drawingml/2006/main">
              <a:ext uri="{FF2B5EF4-FFF2-40B4-BE49-F238E27FC236}">
                <a16:creationId xmlns:a16="http://schemas.microsoft.com/office/drawing/2014/main" id="{13122C64-8214-4CAA-830B-7A3E5BE67525}"/>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6FDDA92-3A8B-440D-A877-41949D5913D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Certain limited cleanup roles qualify for 24 hours plus 1 field day.</a:t>
            </a:r>
          </a:p>
        </p:txBody>
      </p:sp>
      <p:sp>
        <p:nvSpPr>
          <p:cNvPr id="10" name="item-number-3">
            <a:extLst xmlns:a="http://schemas.openxmlformats.org/drawingml/2006/main">
              <a:ext uri="{FF2B5EF4-FFF2-40B4-BE49-F238E27FC236}">
                <a16:creationId xmlns:a16="http://schemas.microsoft.com/office/drawing/2014/main" id="{3A5462F2-2332-478E-8C14-7C2525ABCD7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ABFC92E6-F9B8-4649-A1BB-3BD38BEB6C9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Cleanup workers covered by these provisions need annual 8-hour refreshers.</a:t>
            </a:r>
          </a:p>
        </p:txBody>
      </p:sp>
      <p:sp>
        <p:nvSpPr>
          <p:cNvPr id="12" name="callout">
            <a:extLst xmlns:a="http://schemas.openxmlformats.org/drawingml/2006/main">
              <a:ext uri="{FF2B5EF4-FFF2-40B4-BE49-F238E27FC236}">
                <a16:creationId xmlns:a16="http://schemas.microsoft.com/office/drawing/2014/main" id="{2D9226A8-049A-4626-A4BF-3D1D6A6586E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EB69806C-5DAB-4989-B288-B42CA7E151F9}"/>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Hazardous materials training exercise</a:t>
            </a:r>
          </a:p>
        </p:txBody>
      </p:sp>
      <p:sp>
        <p:nvSpPr>
          <p:cNvPr id="14" name="callout-text">
            <a:extLst xmlns:a="http://schemas.openxmlformats.org/drawingml/2006/main">
              <a:ext uri="{FF2B5EF4-FFF2-40B4-BE49-F238E27FC236}">
                <a16:creationId xmlns:a16="http://schemas.microsoft.com/office/drawing/2014/main" id="{9EE0D173-661C-49C1-8CD7-C4B9653CAAD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This deck provides no HAZWOPER qualification</a:t>
            </a:r>
          </a:p>
        </p:txBody>
      </p:sp>
      <p:pic>
        <p:nvPicPr>
          <p:cNvPr id="16" name="">
            <a:extLst xmlns:a="http://schemas.openxmlformats.org/drawingml/2006/main">
              <a:ext uri="{FF2B5EF4-FFF2-40B4-BE49-F238E27FC236}">
                <a16:creationId xmlns:a16="http://schemas.microsoft.com/office/drawing/2014/main" id="{87B804B6-DB10-48AF-90A6-EF969EC10AFD}"/>
              </a:ext>
            </a:extLst>
          </p:cNvPr>
          <p:cNvPicPr>
            <a:picLocks xmlns:a="http://schemas.openxmlformats.org/drawingml/2006/main" noChangeAspect="1"/>
          </p:cNvPicPr>
          <p:nvPr/>
        </p:nvPicPr>
        <p:blipFill>
          <a:blip xmlns:r="http://schemas.openxmlformats.org/officeDocument/2006/relationships" xmlns:a="http://schemas.openxmlformats.org/drawingml/2006/main" r:embed="R6ebd6f2c6f174db8"/>
          <a:stretch xmlns:a="http://schemas.openxmlformats.org/drawingml/2006/main"/>
        </p:blipFill>
        <p:spPr>
          <a:xfrm xmlns:a="http://schemas.openxmlformats.org/drawingml/2006/main">
            <a:off x="8172450" y="2091757"/>
            <a:ext cx="3409950" cy="227443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F99F852A-D459-498F-817C-40B6CEDDC26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14102943"/>
      </p:ext>
    </p:extLst>
  </p:cSld>
</p:sld>
</file>

<file path=ppt/slides/slide2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C1906900-6573-4E2A-9A80-B94D3D09403B}"/>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3B78B865-A1F8-4512-A088-6C2E8B9A553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Silica, dust and respiratory protection</a:t>
            </a:r>
          </a:p>
        </p:txBody>
      </p:sp>
      <p:sp>
        <p:nvSpPr>
          <p:cNvPr id="3" name="slide-number">
            <a:extLst xmlns:a="http://schemas.openxmlformats.org/drawingml/2006/main">
              <a:ext uri="{FF2B5EF4-FFF2-40B4-BE49-F238E27FC236}">
                <a16:creationId xmlns:a16="http://schemas.microsoft.com/office/drawing/2014/main" id="{CFF6F32F-DCFF-444C-8B85-2682DA01AA3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26</a:t>
            </a:r>
          </a:p>
        </p:txBody>
      </p:sp>
      <p:sp>
        <p:nvSpPr>
          <p:cNvPr id="4" name="item-number-0">
            <a:extLst xmlns:a="http://schemas.openxmlformats.org/drawingml/2006/main">
              <a:ext uri="{FF2B5EF4-FFF2-40B4-BE49-F238E27FC236}">
                <a16:creationId xmlns:a16="http://schemas.microsoft.com/office/drawing/2014/main" id="{B1A9B8C8-D132-4C18-8801-93DEA71361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7CD8CD4-CDB1-4D18-A34D-90FF0A2FBE5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Cutting or drilling concrete can create respirable silica dust.</a:t>
            </a:r>
          </a:p>
        </p:txBody>
      </p:sp>
      <p:sp>
        <p:nvSpPr>
          <p:cNvPr id="6" name="item-number-1">
            <a:extLst xmlns:a="http://schemas.openxmlformats.org/drawingml/2006/main">
              <a:ext uri="{FF2B5EF4-FFF2-40B4-BE49-F238E27FC236}">
                <a16:creationId xmlns:a16="http://schemas.microsoft.com/office/drawing/2014/main" id="{2AA5F419-C046-443C-8441-8C03C62E60B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866D3702-1734-4982-BC76-7F330FDE540D}"/>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the assigned water delivery or dust collection controls.</a:t>
            </a:r>
          </a:p>
        </p:txBody>
      </p:sp>
      <p:sp>
        <p:nvSpPr>
          <p:cNvPr id="8" name="item-number-2">
            <a:extLst xmlns:a="http://schemas.openxmlformats.org/drawingml/2006/main">
              <a:ext uri="{FF2B5EF4-FFF2-40B4-BE49-F238E27FC236}">
                <a16:creationId xmlns:a16="http://schemas.microsoft.com/office/drawing/2014/main" id="{2E7AF7BD-4294-468D-8480-28A314150584}"/>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EAAF7FF-BFE1-4E5B-B5B6-E0C8F54327F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Follow the exposure-control plan and approved cleanup method.</a:t>
            </a:r>
          </a:p>
        </p:txBody>
      </p:sp>
      <p:sp>
        <p:nvSpPr>
          <p:cNvPr id="10" name="item-number-3">
            <a:extLst xmlns:a="http://schemas.openxmlformats.org/drawingml/2006/main">
              <a:ext uri="{FF2B5EF4-FFF2-40B4-BE49-F238E27FC236}">
                <a16:creationId xmlns:a16="http://schemas.microsoft.com/office/drawing/2014/main" id="{6A1142B7-6A2B-4232-B61B-72FBD2D3B81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E02D0C2-D669-435A-B9CC-7832BA150B88}"/>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Required respirator use needs the employer’s protection program.</a:t>
            </a:r>
          </a:p>
        </p:txBody>
      </p:sp>
      <p:sp>
        <p:nvSpPr>
          <p:cNvPr id="12" name="callout">
            <a:extLst xmlns:a="http://schemas.openxmlformats.org/drawingml/2006/main">
              <a:ext uri="{FF2B5EF4-FFF2-40B4-BE49-F238E27FC236}">
                <a16:creationId xmlns:a16="http://schemas.microsoft.com/office/drawing/2014/main" id="{E77E98EE-3F70-49C0-9FFB-453B953AEC02}"/>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5E5FAEE6-45F6-4DFA-AB83-802726282F8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RESPIRATOR CHECK</a:t>
            </a:r>
          </a:p>
        </p:txBody>
      </p:sp>
      <p:sp>
        <p:nvSpPr>
          <p:cNvPr id="14" name="callout-text">
            <a:extLst xmlns:a="http://schemas.openxmlformats.org/drawingml/2006/main">
              <a:ext uri="{FF2B5EF4-FFF2-40B4-BE49-F238E27FC236}">
                <a16:creationId xmlns:a16="http://schemas.microsoft.com/office/drawing/2014/main" id="{97075B9A-48EB-4D2E-A1D6-9643F30E1B56}"/>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A face covering cannot replace required respiratory protection</a:t>
            </a:r>
          </a:p>
        </p:txBody>
      </p:sp>
      <p:sp>
        <p:nvSpPr>
          <p:cNvPr id="16" name="company-footer">
            <a:extLst xmlns:a="http://schemas.openxmlformats.org/drawingml/2006/main">
              <a:ext uri="{FF2B5EF4-FFF2-40B4-BE49-F238E27FC236}">
                <a16:creationId xmlns:a16="http://schemas.microsoft.com/office/drawing/2014/main" id="{C5EAEEB4-2C73-45A7-B325-FE68778ABAF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69021477"/>
      </p:ext>
    </p:extLst>
  </p:cSld>
</p:sld>
</file>

<file path=ppt/slides/slide2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F3F6418-0A4A-4A51-9DFB-C8272ADB5EA0}"/>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23D3611-43A2-4C95-ADB7-EF44AAA79C8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Noise, lifting and housekeeping</a:t>
            </a:r>
          </a:p>
        </p:txBody>
      </p:sp>
      <p:sp>
        <p:nvSpPr>
          <p:cNvPr id="3" name="slide-number">
            <a:extLst xmlns:a="http://schemas.openxmlformats.org/drawingml/2006/main">
              <a:ext uri="{FF2B5EF4-FFF2-40B4-BE49-F238E27FC236}">
                <a16:creationId xmlns:a16="http://schemas.microsoft.com/office/drawing/2014/main" id="{73AC9BD9-3AA6-43BE-94B3-7D7A4F1318F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27</a:t>
            </a:r>
          </a:p>
        </p:txBody>
      </p:sp>
      <p:sp>
        <p:nvSpPr>
          <p:cNvPr id="4" name="item-number-0">
            <a:extLst xmlns:a="http://schemas.openxmlformats.org/drawingml/2006/main">
              <a:ext uri="{FF2B5EF4-FFF2-40B4-BE49-F238E27FC236}">
                <a16:creationId xmlns:a16="http://schemas.microsoft.com/office/drawing/2014/main" id="{213F1E42-79C2-41B0-98CD-80DF189F5D79}"/>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E320CDB-296A-4D83-811F-8E552C8BF7B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required hearing protection and confirm proper fit.</a:t>
            </a:r>
          </a:p>
        </p:txBody>
      </p:sp>
      <p:sp>
        <p:nvSpPr>
          <p:cNvPr id="6" name="item-number-1">
            <a:extLst xmlns:a="http://schemas.openxmlformats.org/drawingml/2006/main">
              <a:ext uri="{FF2B5EF4-FFF2-40B4-BE49-F238E27FC236}">
                <a16:creationId xmlns:a16="http://schemas.microsoft.com/office/drawing/2014/main" id="{E54F3E53-791C-4E6B-991D-60F83C832782}"/>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1834B3B-D85B-4196-92D3-E5449D6BB6C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Plan material moves. Use lifting aids or help when needed.</a:t>
            </a:r>
          </a:p>
        </p:txBody>
      </p:sp>
      <p:sp>
        <p:nvSpPr>
          <p:cNvPr id="8" name="item-number-2">
            <a:extLst xmlns:a="http://schemas.openxmlformats.org/drawingml/2006/main">
              <a:ext uri="{FF2B5EF4-FFF2-40B4-BE49-F238E27FC236}">
                <a16:creationId xmlns:a16="http://schemas.microsoft.com/office/drawing/2014/main" id="{1DF532F0-EA46-43AC-8FB1-9F060609980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8F31474-844F-44CC-9363-396EBB88A16A}"/>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Keep walkways, stairs and exits clear.</a:t>
            </a:r>
          </a:p>
        </p:txBody>
      </p:sp>
      <p:sp>
        <p:nvSpPr>
          <p:cNvPr id="10" name="item-number-3">
            <a:extLst xmlns:a="http://schemas.openxmlformats.org/drawingml/2006/main">
              <a:ext uri="{FF2B5EF4-FFF2-40B4-BE49-F238E27FC236}">
                <a16:creationId xmlns:a16="http://schemas.microsoft.com/office/drawing/2014/main" id="{D9833E8C-7827-4C53-9A29-97E6D096BA7E}"/>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F442FD88-C404-4861-98B2-252CD1FF2ED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Control sharp scrap, protruding nails and slippery surfaces.</a:t>
            </a:r>
          </a:p>
        </p:txBody>
      </p:sp>
      <p:sp>
        <p:nvSpPr>
          <p:cNvPr id="12" name="callout">
            <a:extLst xmlns:a="http://schemas.openxmlformats.org/drawingml/2006/main">
              <a:ext uri="{FF2B5EF4-FFF2-40B4-BE49-F238E27FC236}">
                <a16:creationId xmlns:a16="http://schemas.microsoft.com/office/drawing/2014/main" id="{AB52EB87-BEF6-4C08-9FF3-5F618794DF8C}"/>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11F9A7F-2A47-4FA1-8293-B7C9AFA19817}"/>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HAZARD EXAMPLE: exposed reinforcing steel</a:t>
            </a:r>
          </a:p>
        </p:txBody>
      </p:sp>
      <p:sp>
        <p:nvSpPr>
          <p:cNvPr id="14" name="callout-text">
            <a:extLst xmlns:a="http://schemas.openxmlformats.org/drawingml/2006/main">
              <a:ext uri="{FF2B5EF4-FFF2-40B4-BE49-F238E27FC236}">
                <a16:creationId xmlns:a16="http://schemas.microsoft.com/office/drawing/2014/main" id="{0DA773F6-A5AC-4EA5-A56A-C34670561D74}"/>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A clear route makes every material move safer</a:t>
            </a:r>
          </a:p>
        </p:txBody>
      </p:sp>
      <p:pic>
        <p:nvPicPr>
          <p:cNvPr id="16" name="">
            <a:extLst xmlns:a="http://schemas.openxmlformats.org/drawingml/2006/main">
              <a:ext uri="{FF2B5EF4-FFF2-40B4-BE49-F238E27FC236}">
                <a16:creationId xmlns:a16="http://schemas.microsoft.com/office/drawing/2014/main" id="{C6004BCF-533E-4B05-A9D0-11C3F1D53986}"/>
              </a:ext>
            </a:extLst>
          </p:cNvPr>
          <p:cNvPicPr>
            <a:picLocks xmlns:a="http://schemas.openxmlformats.org/drawingml/2006/main" noChangeAspect="1"/>
          </p:cNvPicPr>
          <p:nvPr/>
        </p:nvPicPr>
        <p:blipFill>
          <a:blip xmlns:r="http://schemas.openxmlformats.org/officeDocument/2006/relationships" xmlns:a="http://schemas.openxmlformats.org/drawingml/2006/main" r:embed="R967b12c66f484648"/>
          <a:stretch xmlns:a="http://schemas.openxmlformats.org/drawingml/2006/main"/>
        </p:blipFill>
        <p:spPr>
          <a:xfrm xmlns:a="http://schemas.openxmlformats.org/drawingml/2006/main">
            <a:off x="8259972" y="1943100"/>
            <a:ext cx="3234906"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39965D42-FF6E-4D1C-8046-F2AE838532A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13912217"/>
      </p:ext>
    </p:extLst>
  </p:cSld>
</p:sld>
</file>

<file path=ppt/slides/slide2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8FAC138E-8D05-46F7-9A37-4A223AFDE26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76E590E5-70B2-4D53-8526-BF6B0117F58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Noise exposure limits and hearing protection</a:t>
            </a:r>
          </a:p>
        </p:txBody>
      </p:sp>
      <p:sp>
        <p:nvSpPr>
          <p:cNvPr id="3" name="slide-number">
            <a:extLst xmlns:a="http://schemas.openxmlformats.org/drawingml/2006/main">
              <a:ext uri="{FF2B5EF4-FFF2-40B4-BE49-F238E27FC236}">
                <a16:creationId xmlns:a16="http://schemas.microsoft.com/office/drawing/2014/main" id="{38258E86-CBFE-4D7F-A904-B7D38505E05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28</a:t>
            </a:r>
          </a:p>
        </p:txBody>
      </p:sp>
      <p:sp>
        <p:nvSpPr>
          <p:cNvPr id="4" name="item-number-0">
            <a:extLst xmlns:a="http://schemas.openxmlformats.org/drawingml/2006/main">
              <a:ext uri="{FF2B5EF4-FFF2-40B4-BE49-F238E27FC236}">
                <a16:creationId xmlns:a16="http://schemas.microsoft.com/office/drawing/2014/main" id="{BCE00EFA-CAFA-46A7-8C9C-5D8A0F15E0E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696F7809-D60A-4463-BF5A-9EA228E956E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Federal construction examples: 90 dBA for 8 hours or 95 dBA for 4 hours.</a:t>
            </a:r>
          </a:p>
        </p:txBody>
      </p:sp>
      <p:sp>
        <p:nvSpPr>
          <p:cNvPr id="6" name="item-number-1">
            <a:extLst xmlns:a="http://schemas.openxmlformats.org/drawingml/2006/main">
              <a:ext uri="{FF2B5EF4-FFF2-40B4-BE49-F238E27FC236}">
                <a16:creationId xmlns:a16="http://schemas.microsoft.com/office/drawing/2014/main" id="{92A1176C-9171-41D7-843E-1AC95835512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A860D8-4F95-4D58-84A7-0A0A87B82E5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At 100 dBA, the table allows only 2 hours per day.</a:t>
            </a:r>
          </a:p>
        </p:txBody>
      </p:sp>
      <p:sp>
        <p:nvSpPr>
          <p:cNvPr id="8" name="item-number-2">
            <a:extLst xmlns:a="http://schemas.openxmlformats.org/drawingml/2006/main">
              <a:ext uri="{FF2B5EF4-FFF2-40B4-BE49-F238E27FC236}">
                <a16:creationId xmlns:a16="http://schemas.microsoft.com/office/drawing/2014/main" id="{B3278A98-9579-44CE-9D37-6AA909F631B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64ECC02-CF4F-46DC-9A0E-C6E77A59E21F}"/>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Mixed noise exposures add together across the shift.</a:t>
            </a:r>
          </a:p>
        </p:txBody>
      </p:sp>
      <p:sp>
        <p:nvSpPr>
          <p:cNvPr id="10" name="item-number-3">
            <a:extLst xmlns:a="http://schemas.openxmlformats.org/drawingml/2006/main">
              <a:ext uri="{FF2B5EF4-FFF2-40B4-BE49-F238E27FC236}">
                <a16:creationId xmlns:a16="http://schemas.microsoft.com/office/drawing/2014/main" id="{AE1705FC-9FF7-4FCA-8F34-41B95748D1D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6FA6F181-6EA7-4FBC-BF30-C1C93B66CF0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Reduce noise at the source and use required hearing protection.</a:t>
            </a:r>
          </a:p>
        </p:txBody>
      </p:sp>
      <p:sp>
        <p:nvSpPr>
          <p:cNvPr id="12" name="callout">
            <a:extLst xmlns:a="http://schemas.openxmlformats.org/drawingml/2006/main">
              <a:ext uri="{FF2B5EF4-FFF2-40B4-BE49-F238E27FC236}">
                <a16:creationId xmlns:a16="http://schemas.microsoft.com/office/drawing/2014/main" id="{0E175EA0-468F-440A-B290-7D6C5087EF9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DCBA33D-C955-478C-8844-FE6CCE66D120}"/>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Hearing protection in an industrial work area</a:t>
            </a:r>
          </a:p>
        </p:txBody>
      </p:sp>
      <p:sp>
        <p:nvSpPr>
          <p:cNvPr id="14" name="callout-text">
            <a:extLst xmlns:a="http://schemas.openxmlformats.org/drawingml/2006/main">
              <a:ext uri="{FF2B5EF4-FFF2-40B4-BE49-F238E27FC236}">
                <a16:creationId xmlns:a16="http://schemas.microsoft.com/office/drawing/2014/main" id="{066C18F9-0D15-4815-9AE8-57CCFC2F5371}"/>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These limits do not guarantee that hearing damage cannot occur</a:t>
            </a:r>
          </a:p>
        </p:txBody>
      </p:sp>
      <p:pic>
        <p:nvPicPr>
          <p:cNvPr id="16" name="">
            <a:extLst xmlns:a="http://schemas.openxmlformats.org/drawingml/2006/main">
              <a:ext uri="{FF2B5EF4-FFF2-40B4-BE49-F238E27FC236}">
                <a16:creationId xmlns:a16="http://schemas.microsoft.com/office/drawing/2014/main" id="{B0D9A58C-594E-4FE7-950C-665CB89F2F71}"/>
              </a:ext>
            </a:extLst>
          </p:cNvPr>
          <p:cNvPicPr>
            <a:picLocks xmlns:a="http://schemas.openxmlformats.org/drawingml/2006/main" noChangeAspect="1"/>
          </p:cNvPicPr>
          <p:nvPr/>
        </p:nvPicPr>
        <p:blipFill>
          <a:blip xmlns:r="http://schemas.openxmlformats.org/officeDocument/2006/relationships" xmlns:a="http://schemas.openxmlformats.org/drawingml/2006/main" r:embed="R9a87f28f61334ef3"/>
          <a:stretch xmlns:a="http://schemas.openxmlformats.org/drawingml/2006/main"/>
        </p:blipFill>
        <p:spPr>
          <a:xfrm xmlns:a="http://schemas.openxmlformats.org/drawingml/2006/main">
            <a:off x="8172450" y="2103146"/>
            <a:ext cx="3409950" cy="2251659"/>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7ED7B1A7-88F5-402B-A539-EBBEC08A290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582398506"/>
      </p:ext>
    </p:extLst>
  </p:cSld>
</p:sld>
</file>

<file path=ppt/slides/slide2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1E9B295-1C65-4752-8E47-B64325806FF8}"/>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C80E11A-EFBC-4C7A-AE5F-EAF56396308E}"/>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Heat illness prevention</a:t>
            </a:r>
          </a:p>
        </p:txBody>
      </p:sp>
      <p:sp>
        <p:nvSpPr>
          <p:cNvPr id="3" name="slide-number">
            <a:extLst xmlns:a="http://schemas.openxmlformats.org/drawingml/2006/main">
              <a:ext uri="{FF2B5EF4-FFF2-40B4-BE49-F238E27FC236}">
                <a16:creationId xmlns:a16="http://schemas.microsoft.com/office/drawing/2014/main" id="{DAADF65F-E857-472A-976A-B0C6BFF1EA7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29</a:t>
            </a:r>
          </a:p>
        </p:txBody>
      </p:sp>
      <p:sp>
        <p:nvSpPr>
          <p:cNvPr id="4" name="item-number-0">
            <a:extLst xmlns:a="http://schemas.openxmlformats.org/drawingml/2006/main">
              <a:ext uri="{FF2B5EF4-FFF2-40B4-BE49-F238E27FC236}">
                <a16:creationId xmlns:a16="http://schemas.microsoft.com/office/drawing/2014/main" id="{8312F9C4-2D23-4648-954E-31D17FAC361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D1C977DF-B2D3-456C-8FD2-91D40D714270}"/>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Drink water regularly and take the planned cooling breaks.</a:t>
            </a:r>
          </a:p>
        </p:txBody>
      </p:sp>
      <p:sp>
        <p:nvSpPr>
          <p:cNvPr id="6" name="item-number-1">
            <a:extLst xmlns:a="http://schemas.openxmlformats.org/drawingml/2006/main">
              <a:ext uri="{FF2B5EF4-FFF2-40B4-BE49-F238E27FC236}">
                <a16:creationId xmlns:a16="http://schemas.microsoft.com/office/drawing/2014/main" id="{B3161E84-F550-43BD-8E9A-230906AB5B6E}"/>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960B2C72-2E0E-4C2A-B064-24A930BA009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Build heat tolerance gradually after starting or returning to work.</a:t>
            </a:r>
          </a:p>
        </p:txBody>
      </p:sp>
      <p:sp>
        <p:nvSpPr>
          <p:cNvPr id="8" name="item-number-2">
            <a:extLst xmlns:a="http://schemas.openxmlformats.org/drawingml/2006/main">
              <a:ext uri="{FF2B5EF4-FFF2-40B4-BE49-F238E27FC236}">
                <a16:creationId xmlns:a16="http://schemas.microsoft.com/office/drawing/2014/main" id="{DC9BB2BA-13F1-47DD-9641-BD707E5A2E7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D9E6D6C-949F-4958-8D20-F7C8439193D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Watch coworkers for dizziness, weakness or unusual behavior.</a:t>
            </a:r>
          </a:p>
        </p:txBody>
      </p:sp>
      <p:sp>
        <p:nvSpPr>
          <p:cNvPr id="10" name="item-number-3">
            <a:extLst xmlns:a="http://schemas.openxmlformats.org/drawingml/2006/main">
              <a:ext uri="{FF2B5EF4-FFF2-40B4-BE49-F238E27FC236}">
                <a16:creationId xmlns:a16="http://schemas.microsoft.com/office/drawing/2014/main" id="{1C3278B1-5B4B-41BD-AD2C-96E1D611253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403C918-9C01-4098-8162-83FC1DC1DDE3}"/>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Report symptoms early and move to a cooler area with help.</a:t>
            </a:r>
          </a:p>
        </p:txBody>
      </p:sp>
      <p:sp>
        <p:nvSpPr>
          <p:cNvPr id="12" name="callout">
            <a:extLst xmlns:a="http://schemas.openxmlformats.org/drawingml/2006/main">
              <a:ext uri="{FF2B5EF4-FFF2-40B4-BE49-F238E27FC236}">
                <a16:creationId xmlns:a16="http://schemas.microsoft.com/office/drawing/2014/main" id="{9616C754-E6A0-4C6C-95A8-F15C529F3379}"/>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F82F2B2-1579-47D7-84DF-1B3D82763529}"/>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FLORIDA AND HOT JOBSITES</a:t>
            </a:r>
          </a:p>
        </p:txBody>
      </p:sp>
      <p:sp>
        <p:nvSpPr>
          <p:cNvPr id="14" name="callout-text">
            <a:extLst xmlns:a="http://schemas.openxmlformats.org/drawingml/2006/main">
              <a:ext uri="{FF2B5EF4-FFF2-40B4-BE49-F238E27FC236}">
                <a16:creationId xmlns:a16="http://schemas.microsoft.com/office/drawing/2014/main" id="{63B2F593-5BC0-45AE-9AEA-1FB0F5236300}"/>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Indoor heat and heavy PPE can also cause illness</a:t>
            </a:r>
          </a:p>
        </p:txBody>
      </p:sp>
      <p:sp>
        <p:nvSpPr>
          <p:cNvPr id="16" name="company-footer">
            <a:extLst xmlns:a="http://schemas.openxmlformats.org/drawingml/2006/main">
              <a:ext uri="{FF2B5EF4-FFF2-40B4-BE49-F238E27FC236}">
                <a16:creationId xmlns:a16="http://schemas.microsoft.com/office/drawing/2014/main" id="{24A1DF1D-3379-4DB8-8CF4-8B6B8C191CC3}"/>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498994763"/>
      </p:ext>
    </p:extLst>
  </p:cSld>
</p:sld>
</file>

<file path=ppt/slides/slide3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4B734408-26CC-4C46-8B42-8327822E21D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EF9CCB8-5729-4C82-AA8F-6422CDBB471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Heat emergency response</a:t>
            </a:r>
          </a:p>
        </p:txBody>
      </p:sp>
      <p:sp>
        <p:nvSpPr>
          <p:cNvPr id="3" name="slide-number">
            <a:extLst xmlns:a="http://schemas.openxmlformats.org/drawingml/2006/main">
              <a:ext uri="{FF2B5EF4-FFF2-40B4-BE49-F238E27FC236}">
                <a16:creationId xmlns:a16="http://schemas.microsoft.com/office/drawing/2014/main" id="{DFE4430F-7C27-421B-9DC8-0FCD287848FB}"/>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30</a:t>
            </a:r>
          </a:p>
        </p:txBody>
      </p:sp>
      <p:sp>
        <p:nvSpPr>
          <p:cNvPr id="4" name="item-number-0">
            <a:extLst xmlns:a="http://schemas.openxmlformats.org/drawingml/2006/main">
              <a:ext uri="{FF2B5EF4-FFF2-40B4-BE49-F238E27FC236}">
                <a16:creationId xmlns:a16="http://schemas.microsoft.com/office/drawing/2014/main" id="{EBBBA0C8-B66B-4489-ACAD-20C1F4713F2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5CD0B9E-7105-443F-B587-BE3C1A2766E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Confusion, slurred speech, seizure or collapse is an emergency.</a:t>
            </a:r>
          </a:p>
        </p:txBody>
      </p:sp>
      <p:sp>
        <p:nvSpPr>
          <p:cNvPr id="6" name="item-number-1">
            <a:extLst xmlns:a="http://schemas.openxmlformats.org/drawingml/2006/main">
              <a:ext uri="{FF2B5EF4-FFF2-40B4-BE49-F238E27FC236}">
                <a16:creationId xmlns:a16="http://schemas.microsoft.com/office/drawing/2014/main" id="{6B40BC53-C0DE-48B5-A3BA-2177516496F8}"/>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50E3F73-D941-475C-9FC8-7C626A2462C4}"/>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Call 911 and activate the site emergency response.</a:t>
            </a:r>
          </a:p>
        </p:txBody>
      </p:sp>
      <p:sp>
        <p:nvSpPr>
          <p:cNvPr id="8" name="item-number-2">
            <a:extLst xmlns:a="http://schemas.openxmlformats.org/drawingml/2006/main">
              <a:ext uri="{FF2B5EF4-FFF2-40B4-BE49-F238E27FC236}">
                <a16:creationId xmlns:a16="http://schemas.microsoft.com/office/drawing/2014/main" id="{F1306A4E-052F-4F6E-81DA-31A8A0231B4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1B6FE25-F3C4-40F1-8CCB-B9F6ED7FE2F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Begin rapid cooling while help is coming.</a:t>
            </a:r>
          </a:p>
        </p:txBody>
      </p:sp>
      <p:sp>
        <p:nvSpPr>
          <p:cNvPr id="10" name="item-number-3">
            <a:extLst xmlns:a="http://schemas.openxmlformats.org/drawingml/2006/main">
              <a:ext uri="{FF2B5EF4-FFF2-40B4-BE49-F238E27FC236}">
                <a16:creationId xmlns:a16="http://schemas.microsoft.com/office/drawing/2014/main" id="{59224A95-BE7A-49D1-96A1-48F829B1C47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6A00080-C5DB-4015-A0C6-FDAF08A1CF05}"/>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Stay with the worker. Never give fluids to someone unable to drink safely.</a:t>
            </a:r>
          </a:p>
        </p:txBody>
      </p:sp>
      <p:sp>
        <p:nvSpPr>
          <p:cNvPr id="12" name="callout">
            <a:extLst xmlns:a="http://schemas.openxmlformats.org/drawingml/2006/main">
              <a:ext uri="{FF2B5EF4-FFF2-40B4-BE49-F238E27FC236}">
                <a16:creationId xmlns:a16="http://schemas.microsoft.com/office/drawing/2014/main" id="{42C85CEE-62BA-44B5-8723-1BAAD805220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EB0CFE6-C70B-41F1-BA62-FB8D3E4E597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ACT IMMEDIATELY</a:t>
            </a:r>
          </a:p>
        </p:txBody>
      </p:sp>
      <p:sp>
        <p:nvSpPr>
          <p:cNvPr id="14" name="callout-text">
            <a:extLst xmlns:a="http://schemas.openxmlformats.org/drawingml/2006/main">
              <a:ext uri="{FF2B5EF4-FFF2-40B4-BE49-F238E27FC236}">
                <a16:creationId xmlns:a16="http://schemas.microsoft.com/office/drawing/2014/main" id="{7BACBFEB-5F69-468E-87EE-7530428B5D1F}"/>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Heat stroke can occur even when a worker is sweating</a:t>
            </a:r>
          </a:p>
        </p:txBody>
      </p:sp>
      <p:sp>
        <p:nvSpPr>
          <p:cNvPr id="16" name="company-footer">
            <a:extLst xmlns:a="http://schemas.openxmlformats.org/drawingml/2006/main">
              <a:ext uri="{FF2B5EF4-FFF2-40B4-BE49-F238E27FC236}">
                <a16:creationId xmlns:a16="http://schemas.microsoft.com/office/drawing/2014/main" id="{D0C1041C-6587-4687-A284-14887D88CD1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11267582"/>
      </p:ext>
    </p:extLst>
  </p:cSld>
</p:sld>
</file>

<file path=ppt/slides/slide3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207BF83-DBDD-46CA-B7D9-835C15E3FA0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439F675-AB90-44C5-90FF-2C20C9FE0F5D}"/>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Emergency action and incident reporting</a:t>
            </a:r>
          </a:p>
        </p:txBody>
      </p:sp>
      <p:sp>
        <p:nvSpPr>
          <p:cNvPr id="3" name="slide-number">
            <a:extLst xmlns:a="http://schemas.openxmlformats.org/drawingml/2006/main">
              <a:ext uri="{FF2B5EF4-FFF2-40B4-BE49-F238E27FC236}">
                <a16:creationId xmlns:a16="http://schemas.microsoft.com/office/drawing/2014/main" id="{23765B89-A9C0-4411-B137-1F018109EEA3}"/>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31</a:t>
            </a:r>
          </a:p>
        </p:txBody>
      </p:sp>
      <p:sp>
        <p:nvSpPr>
          <p:cNvPr id="4" name="item-number-0">
            <a:extLst xmlns:a="http://schemas.openxmlformats.org/drawingml/2006/main">
              <a:ext uri="{FF2B5EF4-FFF2-40B4-BE49-F238E27FC236}">
                <a16:creationId xmlns:a16="http://schemas.microsoft.com/office/drawing/2014/main" id="{3C219C13-D7E8-41C7-A4C2-3C7EB22C720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0A73B2E4-452F-4736-95FE-9F32B5DC3190}"/>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Know the alarm, evacuation route and assembly point.</a:t>
            </a:r>
          </a:p>
        </p:txBody>
      </p:sp>
      <p:sp>
        <p:nvSpPr>
          <p:cNvPr id="6" name="item-number-1">
            <a:extLst xmlns:a="http://schemas.openxmlformats.org/drawingml/2006/main">
              <a:ext uri="{FF2B5EF4-FFF2-40B4-BE49-F238E27FC236}">
                <a16:creationId xmlns:a16="http://schemas.microsoft.com/office/drawing/2014/main" id="{61FE1712-29E8-44D7-BBBF-A6AD7BD9E04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490C6F62-8B4E-4CFB-99AA-DD2368B23194}"/>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For a serious emergency, call 911 and notify site response.</a:t>
            </a:r>
          </a:p>
        </p:txBody>
      </p:sp>
      <p:sp>
        <p:nvSpPr>
          <p:cNvPr id="8" name="item-number-2">
            <a:extLst xmlns:a="http://schemas.openxmlformats.org/drawingml/2006/main">
              <a:ext uri="{FF2B5EF4-FFF2-40B4-BE49-F238E27FC236}">
                <a16:creationId xmlns:a16="http://schemas.microsoft.com/office/drawing/2014/main" id="{BC72E3AF-CE5F-41AE-8298-23517F2C292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72E9710C-72C2-4767-BF75-14666A5416D6}"/>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Give the exact address, access gate and nature of the emergency.</a:t>
            </a:r>
          </a:p>
        </p:txBody>
      </p:sp>
      <p:sp>
        <p:nvSpPr>
          <p:cNvPr id="10" name="item-number-3">
            <a:extLst xmlns:a="http://schemas.openxmlformats.org/drawingml/2006/main">
              <a:ext uri="{FF2B5EF4-FFF2-40B4-BE49-F238E27FC236}">
                <a16:creationId xmlns:a16="http://schemas.microsoft.com/office/drawing/2014/main" id="{63BCADE8-81F5-4DAD-834C-B943CC08F9B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7632DCA-A4CC-4E8F-B619-F6EDCDCC015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Report injuries, near misses and unsafe conditions promptly.</a:t>
            </a:r>
          </a:p>
        </p:txBody>
      </p:sp>
      <p:sp>
        <p:nvSpPr>
          <p:cNvPr id="12" name="callout">
            <a:extLst xmlns:a="http://schemas.openxmlformats.org/drawingml/2006/main">
              <a:ext uri="{FF2B5EF4-FFF2-40B4-BE49-F238E27FC236}">
                <a16:creationId xmlns:a16="http://schemas.microsoft.com/office/drawing/2014/main" id="{61A2C586-0F50-438E-AA45-93997A56E991}"/>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ABCB5D9-65E2-4B48-A6D1-CE0B87E8F848}"/>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ACCOUNTABILITY</a:t>
            </a:r>
          </a:p>
        </p:txBody>
      </p:sp>
      <p:sp>
        <p:nvSpPr>
          <p:cNvPr id="14" name="callout-text">
            <a:extLst xmlns:a="http://schemas.openxmlformats.org/drawingml/2006/main">
              <a:ext uri="{FF2B5EF4-FFF2-40B4-BE49-F238E27FC236}">
                <a16:creationId xmlns:a16="http://schemas.microsoft.com/office/drawing/2014/main" id="{E77F05BD-DA74-47DE-8817-9AF6C8463763}"/>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Check in at the assembly point and wait for instructions</a:t>
            </a:r>
          </a:p>
        </p:txBody>
      </p:sp>
      <p:sp>
        <p:nvSpPr>
          <p:cNvPr id="16" name="company-footer">
            <a:extLst xmlns:a="http://schemas.openxmlformats.org/drawingml/2006/main">
              <a:ext uri="{FF2B5EF4-FFF2-40B4-BE49-F238E27FC236}">
                <a16:creationId xmlns:a16="http://schemas.microsoft.com/office/drawing/2014/main" id="{C3454ADF-B464-4486-ABD7-AD0A865A7373}"/>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370062304"/>
      </p:ext>
    </p:extLst>
  </p:cSld>
</p:sld>
</file>

<file path=ppt/slides/slide3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9" name="top-rule">
            <a:extLst xmlns:a="http://schemas.openxmlformats.org/drawingml/2006/main">
              <a:ext uri="{FF2B5EF4-FFF2-40B4-BE49-F238E27FC236}">
                <a16:creationId xmlns:a16="http://schemas.microsoft.com/office/drawing/2014/main" id="{8584D895-631F-45B3-923E-2FB0CF246959}"/>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C399357-BC70-4D18-BD67-2ADBC2C949ED}"/>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Jobsite briefing before assignment</a:t>
            </a:r>
          </a:p>
        </p:txBody>
      </p:sp>
      <p:sp>
        <p:nvSpPr>
          <p:cNvPr id="3" name="slide-number">
            <a:extLst xmlns:a="http://schemas.openxmlformats.org/drawingml/2006/main">
              <a:ext uri="{FF2B5EF4-FFF2-40B4-BE49-F238E27FC236}">
                <a16:creationId xmlns:a16="http://schemas.microsoft.com/office/drawing/2014/main" id="{AB6528E2-9758-4604-90DF-FA18A4E30725}"/>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32</a:t>
            </a:r>
          </a:p>
        </p:txBody>
      </p:sp>
      <p:sp>
        <p:nvSpPr>
          <p:cNvPr id="4" name="item-number-0">
            <a:extLst xmlns:a="http://schemas.openxmlformats.org/drawingml/2006/main">
              <a:ext uri="{FF2B5EF4-FFF2-40B4-BE49-F238E27FC236}">
                <a16:creationId xmlns:a16="http://schemas.microsoft.com/office/drawing/2014/main" id="{9E2C5018-28DF-4FC5-AA09-6A690EF7D4F2}"/>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0B943BFE-07C2-4790-B591-EF0D0C9CB1C4}"/>
              </a:ext>
            </a:extLst>
          </p:cNvPr>
          <p:cNvSpPr>
            <a:spLocks xmlns:a="http://schemas.openxmlformats.org/drawingml/2006/main" noGrp="1"/>
          </p:cNvSpPr>
          <p:nvPr/>
        </p:nvSpPr>
        <p:spPr>
          <a:xfrm xmlns:a="http://schemas.openxmlformats.org/drawingml/2006/main">
            <a:off x="1200150" y="19812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Project / work area: ______________________________</a:t>
            </a:r>
          </a:p>
        </p:txBody>
      </p:sp>
      <p:sp>
        <p:nvSpPr>
          <p:cNvPr id="6" name="item-number-1">
            <a:extLst xmlns:a="http://schemas.openxmlformats.org/drawingml/2006/main">
              <a:ext uri="{FF2B5EF4-FFF2-40B4-BE49-F238E27FC236}">
                <a16:creationId xmlns:a16="http://schemas.microsoft.com/office/drawing/2014/main" id="{2E43E429-8CB1-4725-B92F-FCD7DD030D3D}"/>
              </a:ext>
            </a:extLst>
          </p:cNvPr>
          <p:cNvSpPr>
            <a:spLocks xmlns:a="http://schemas.openxmlformats.org/drawingml/2006/main" noGrp="1"/>
          </p:cNvSpPr>
          <p:nvPr/>
        </p:nvSpPr>
        <p:spPr>
          <a:xfrm xmlns:a="http://schemas.openxmlformats.org/drawingml/2006/main">
            <a:off x="609600" y="26193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EDDD01B-CC47-406A-B6A9-1E9DCFA6AB3C}"/>
              </a:ext>
            </a:extLst>
          </p:cNvPr>
          <p:cNvSpPr>
            <a:spLocks xmlns:a="http://schemas.openxmlformats.org/drawingml/2006/main" noGrp="1"/>
          </p:cNvSpPr>
          <p:nvPr/>
        </p:nvSpPr>
        <p:spPr>
          <a:xfrm xmlns:a="http://schemas.openxmlformats.org/drawingml/2006/main">
            <a:off x="1200150" y="26193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Site supervisor / phone: __________________________</a:t>
            </a:r>
          </a:p>
        </p:txBody>
      </p:sp>
      <p:sp>
        <p:nvSpPr>
          <p:cNvPr id="8" name="item-number-2">
            <a:extLst xmlns:a="http://schemas.openxmlformats.org/drawingml/2006/main">
              <a:ext uri="{FF2B5EF4-FFF2-40B4-BE49-F238E27FC236}">
                <a16:creationId xmlns:a16="http://schemas.microsoft.com/office/drawing/2014/main" id="{BB8CA1C5-4BCB-4DDF-852D-E9F3BF516196}"/>
              </a:ext>
            </a:extLst>
          </p:cNvPr>
          <p:cNvSpPr>
            <a:spLocks xmlns:a="http://schemas.openxmlformats.org/drawingml/2006/main" noGrp="1"/>
          </p:cNvSpPr>
          <p:nvPr/>
        </p:nvSpPr>
        <p:spPr>
          <a:xfrm xmlns:a="http://schemas.openxmlformats.org/drawingml/2006/main">
            <a:off x="609600" y="325755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EF14112-E0C6-4F0D-B019-3DC39E7E3590}"/>
              </a:ext>
            </a:extLst>
          </p:cNvPr>
          <p:cNvSpPr>
            <a:spLocks xmlns:a="http://schemas.openxmlformats.org/drawingml/2006/main" noGrp="1"/>
          </p:cNvSpPr>
          <p:nvPr/>
        </p:nvSpPr>
        <p:spPr>
          <a:xfrm xmlns:a="http://schemas.openxmlformats.org/drawingml/2006/main">
            <a:off x="1200150" y="325755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CR Pro contact / phone: __________________________</a:t>
            </a:r>
          </a:p>
        </p:txBody>
      </p:sp>
      <p:sp>
        <p:nvSpPr>
          <p:cNvPr id="10" name="item-number-3">
            <a:extLst xmlns:a="http://schemas.openxmlformats.org/drawingml/2006/main">
              <a:ext uri="{FF2B5EF4-FFF2-40B4-BE49-F238E27FC236}">
                <a16:creationId xmlns:a16="http://schemas.microsoft.com/office/drawing/2014/main" id="{0801BF89-6525-41BF-B30C-FE9884923093}"/>
              </a:ext>
            </a:extLst>
          </p:cNvPr>
          <p:cNvSpPr>
            <a:spLocks xmlns:a="http://schemas.openxmlformats.org/drawingml/2006/main" noGrp="1"/>
          </p:cNvSpPr>
          <p:nvPr/>
        </p:nvSpPr>
        <p:spPr>
          <a:xfrm xmlns:a="http://schemas.openxmlformats.org/drawingml/2006/main">
            <a:off x="609600" y="389572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A93ED7D-218C-4E74-B3A9-E4B9BD07FC18}"/>
              </a:ext>
            </a:extLst>
          </p:cNvPr>
          <p:cNvSpPr>
            <a:spLocks xmlns:a="http://schemas.openxmlformats.org/drawingml/2006/main" noGrp="1"/>
          </p:cNvSpPr>
          <p:nvPr/>
        </p:nvSpPr>
        <p:spPr>
          <a:xfrm xmlns:a="http://schemas.openxmlformats.org/drawingml/2006/main">
            <a:off x="1200150" y="389572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Emergency address / gate: ________________________</a:t>
            </a:r>
          </a:p>
        </p:txBody>
      </p:sp>
      <p:sp>
        <p:nvSpPr>
          <p:cNvPr id="12" name="item-number-4">
            <a:extLst xmlns:a="http://schemas.openxmlformats.org/drawingml/2006/main">
              <a:ext uri="{FF2B5EF4-FFF2-40B4-BE49-F238E27FC236}">
                <a16:creationId xmlns:a16="http://schemas.microsoft.com/office/drawing/2014/main" id="{92966053-CEBB-4C40-9C7B-C0C794ED3BB1}"/>
              </a:ext>
            </a:extLst>
          </p:cNvPr>
          <p:cNvSpPr>
            <a:spLocks xmlns:a="http://schemas.openxmlformats.org/drawingml/2006/main" noGrp="1"/>
          </p:cNvSpPr>
          <p:nvPr/>
        </p:nvSpPr>
        <p:spPr>
          <a:xfrm xmlns:a="http://schemas.openxmlformats.org/drawingml/2006/main">
            <a:off x="609600" y="45339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13" name="item-4">
            <a:extLst xmlns:a="http://schemas.openxmlformats.org/drawingml/2006/main">
              <a:ext uri="{FF2B5EF4-FFF2-40B4-BE49-F238E27FC236}">
                <a16:creationId xmlns:a16="http://schemas.microsoft.com/office/drawing/2014/main" id="{7510F8E1-21A1-4FF2-BC87-7F29A6AC051F}"/>
              </a:ext>
            </a:extLst>
          </p:cNvPr>
          <p:cNvSpPr>
            <a:spLocks xmlns:a="http://schemas.openxmlformats.org/drawingml/2006/main" noGrp="1"/>
          </p:cNvSpPr>
          <p:nvPr/>
        </p:nvSpPr>
        <p:spPr>
          <a:xfrm xmlns:a="http://schemas.openxmlformats.org/drawingml/2006/main">
            <a:off x="1200150" y="45339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Alarm / assembly point: __________________________</a:t>
            </a:r>
          </a:p>
        </p:txBody>
      </p:sp>
      <p:sp>
        <p:nvSpPr>
          <p:cNvPr id="14" name="item-number-5">
            <a:extLst xmlns:a="http://schemas.openxmlformats.org/drawingml/2006/main">
              <a:ext uri="{FF2B5EF4-FFF2-40B4-BE49-F238E27FC236}">
                <a16:creationId xmlns:a16="http://schemas.microsoft.com/office/drawing/2014/main" id="{72483351-450E-49B7-A0B1-2A2E2331A875}"/>
              </a:ext>
            </a:extLst>
          </p:cNvPr>
          <p:cNvSpPr>
            <a:spLocks xmlns:a="http://schemas.openxmlformats.org/drawingml/2006/main" noGrp="1"/>
          </p:cNvSpPr>
          <p:nvPr/>
        </p:nvSpPr>
        <p:spPr>
          <a:xfrm xmlns:a="http://schemas.openxmlformats.org/drawingml/2006/main">
            <a:off x="609600" y="51720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15" name="item-5">
            <a:extLst xmlns:a="http://schemas.openxmlformats.org/drawingml/2006/main">
              <a:ext uri="{FF2B5EF4-FFF2-40B4-BE49-F238E27FC236}">
                <a16:creationId xmlns:a16="http://schemas.microsoft.com/office/drawing/2014/main" id="{ECCEF332-9B5F-4F04-915A-D0E0ABA7BECF}"/>
              </a:ext>
            </a:extLst>
          </p:cNvPr>
          <p:cNvSpPr>
            <a:spLocks xmlns:a="http://schemas.openxmlformats.org/drawingml/2006/main" noGrp="1"/>
          </p:cNvSpPr>
          <p:nvPr/>
        </p:nvSpPr>
        <p:spPr>
          <a:xfrm xmlns:a="http://schemas.openxmlformats.org/drawingml/2006/main">
            <a:off x="1200150" y="51720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First aid / AED / SDS / cooling area: _________________</a:t>
            </a:r>
          </a:p>
        </p:txBody>
      </p:sp>
      <p:sp>
        <p:nvSpPr>
          <p:cNvPr id="16" name="callout">
            <a:extLst xmlns:a="http://schemas.openxmlformats.org/drawingml/2006/main">
              <a:ext uri="{FF2B5EF4-FFF2-40B4-BE49-F238E27FC236}">
                <a16:creationId xmlns:a16="http://schemas.microsoft.com/office/drawing/2014/main" id="{EE8C2E1F-3283-4199-92EA-B4D2BC012910}"/>
              </a:ext>
            </a:extLst>
          </p:cNvPr>
          <p:cNvSpPr>
            <a:spLocks xmlns:a="http://schemas.openxmlformats.org/drawingml/2006/main" noGrp="1"/>
          </p:cNvSpPr>
          <p:nvPr/>
        </p:nvSpPr>
        <p:spPr>
          <a:xfrm xmlns:a="http://schemas.openxmlformats.org/drawingml/2006/main">
            <a:off x="8572500" y="1943100"/>
            <a:ext cx="300990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7" name="callout-label">
            <a:extLst xmlns:a="http://schemas.openxmlformats.org/drawingml/2006/main">
              <a:ext uri="{FF2B5EF4-FFF2-40B4-BE49-F238E27FC236}">
                <a16:creationId xmlns:a16="http://schemas.microsoft.com/office/drawing/2014/main" id="{D6EBAAAE-D638-4605-A04A-5865FABC160B}"/>
              </a:ext>
            </a:extLst>
          </p:cNvPr>
          <p:cNvSpPr>
            <a:spLocks xmlns:a="http://schemas.openxmlformats.org/drawingml/2006/main" noGrp="1"/>
          </p:cNvSpPr>
          <p:nvPr/>
        </p:nvSpPr>
        <p:spPr>
          <a:xfrm xmlns:a="http://schemas.openxmlformats.org/drawingml/2006/main">
            <a:off x="8820150" y="2209800"/>
            <a:ext cx="25146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COMPLETE ON SITE</a:t>
            </a:r>
          </a:p>
        </p:txBody>
      </p:sp>
      <p:sp>
        <p:nvSpPr>
          <p:cNvPr id="18" name="callout-text">
            <a:extLst xmlns:a="http://schemas.openxmlformats.org/drawingml/2006/main">
              <a:ext uri="{FF2B5EF4-FFF2-40B4-BE49-F238E27FC236}">
                <a16:creationId xmlns:a16="http://schemas.microsoft.com/office/drawing/2014/main" id="{D51914FB-1814-4EA9-91B0-486CFE1DB7BB}"/>
              </a:ext>
            </a:extLst>
          </p:cNvPr>
          <p:cNvSpPr>
            <a:spLocks xmlns:a="http://schemas.openxmlformats.org/drawingml/2006/main" noGrp="1"/>
          </p:cNvSpPr>
          <p:nvPr/>
        </p:nvSpPr>
        <p:spPr>
          <a:xfrm xmlns:a="http://schemas.openxmlformats.org/drawingml/2006/main">
            <a:off x="8820150" y="3076575"/>
            <a:ext cx="251460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025" b="1">
                <a:solidFill>
                  <a:srgbClr val="FFFFFF"/>
                </a:solidFill>
                <a:latin typeface="Arial"/>
                <a:ea typeface="Arial"/>
                <a:cs typeface="Arial"/>
              </a:defRPr>
            </a:lvl1pPr>
            <a:lvl2pPr>
              <a:buNone/>
              <a:defRPr sz="2025" b="1">
                <a:solidFill>
                  <a:srgbClr val="FFFFFF"/>
                </a:solidFill>
                <a:latin typeface="Arial"/>
                <a:ea typeface="Arial"/>
                <a:cs typeface="Arial"/>
              </a:defRPr>
            </a:lvl2pPr>
            <a:lvl3pPr>
              <a:buNone/>
              <a:defRPr sz="2025" b="1">
                <a:solidFill>
                  <a:srgbClr val="FFFFFF"/>
                </a:solidFill>
                <a:latin typeface="Arial"/>
                <a:ea typeface="Arial"/>
                <a:cs typeface="Arial"/>
              </a:defRPr>
            </a:lvl3pPr>
            <a:lvl4pPr>
              <a:buNone/>
              <a:defRPr sz="2025" b="1">
                <a:solidFill>
                  <a:srgbClr val="FFFFFF"/>
                </a:solidFill>
                <a:latin typeface="Arial"/>
                <a:ea typeface="Arial"/>
                <a:cs typeface="Arial"/>
              </a:defRPr>
            </a:lvl4pPr>
            <a:lvl5pPr>
              <a:buNone/>
              <a:defRPr sz="2025" b="1">
                <a:solidFill>
                  <a:srgbClr val="FFFFFF"/>
                </a:solidFill>
                <a:latin typeface="Arial"/>
                <a:ea typeface="Arial"/>
                <a:cs typeface="Arial"/>
              </a:defRPr>
            </a:lvl5pPr>
            <a:lvl6pPr>
              <a:buNone/>
              <a:defRPr sz="2025" b="1">
                <a:solidFill>
                  <a:srgbClr val="FFFFFF"/>
                </a:solidFill>
                <a:latin typeface="Arial"/>
                <a:ea typeface="Arial"/>
                <a:cs typeface="Arial"/>
              </a:defRPr>
            </a:lvl6pPr>
            <a:lvl7pPr>
              <a:buNone/>
              <a:defRPr sz="2025" b="1">
                <a:solidFill>
                  <a:srgbClr val="FFFFFF"/>
                </a:solidFill>
                <a:latin typeface="Arial"/>
                <a:ea typeface="Arial"/>
                <a:cs typeface="Arial"/>
              </a:defRPr>
            </a:lvl7pPr>
            <a:lvl8pPr>
              <a:buNone/>
              <a:defRPr sz="2025" b="1">
                <a:solidFill>
                  <a:srgbClr val="FFFFFF"/>
                </a:solidFill>
                <a:latin typeface="Arial"/>
                <a:ea typeface="Arial"/>
                <a:cs typeface="Arial"/>
              </a:defRPr>
            </a:lvl8pPr>
            <a:lvl9pPr>
              <a:buNone/>
              <a:defRPr sz="2025" b="1">
                <a:solidFill>
                  <a:srgbClr val="FFFFFF"/>
                </a:solidFill>
                <a:latin typeface="Arial"/>
                <a:ea typeface="Arial"/>
                <a:cs typeface="Arial"/>
              </a:defRPr>
            </a:lvl9pPr>
          </a:lstStyle>
          <a:p xmlns:a="http://schemas.openxmlformats.org/drawingml/2006/main">
            <a:pPr>
              <a:buNone/>
              <a:defRPr sz="2025" b="1">
                <a:solidFill>
                  <a:srgbClr val="FFFFFF"/>
                </a:solidFill>
                <a:latin typeface="Arial"/>
                <a:ea typeface="Arial"/>
                <a:cs typeface="Arial"/>
              </a:defRPr>
            </a:pPr>
            <a:r>
              <a:rPr sz="2025" b="1">
                <a:solidFill>
                  <a:srgbClr val="FFFFFF"/>
                </a:solidFill>
                <a:latin typeface="Arial"/>
                <a:ea typeface="Arial"/>
                <a:cs typeface="Arial"/>
              </a:rPr>
              <a:t>No assignment begins until the worker understands the site plan</a:t>
            </a:r>
          </a:p>
        </p:txBody>
      </p:sp>
      <p:sp>
        <p:nvSpPr>
          <p:cNvPr id="20" name="company-footer">
            <a:extLst xmlns:a="http://schemas.openxmlformats.org/drawingml/2006/main">
              <a:ext uri="{FF2B5EF4-FFF2-40B4-BE49-F238E27FC236}">
                <a16:creationId xmlns:a16="http://schemas.microsoft.com/office/drawing/2014/main" id="{E06AB6DD-4D49-44A6-9BD2-72900F30F56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27096720"/>
      </p:ext>
    </p:extLst>
  </p:cSld>
</p:sld>
</file>

<file path=ppt/slides/slide3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A3634CE-1E27-4D0D-AE73-393E87EDF0F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283F11B5-5D67-4ADE-AEBC-8AF2B73AD81B}"/>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Trade scenarios</a:t>
            </a:r>
          </a:p>
        </p:txBody>
      </p:sp>
      <p:sp>
        <p:nvSpPr>
          <p:cNvPr id="3" name="slide-number">
            <a:extLst xmlns:a="http://schemas.openxmlformats.org/drawingml/2006/main">
              <a:ext uri="{FF2B5EF4-FFF2-40B4-BE49-F238E27FC236}">
                <a16:creationId xmlns:a16="http://schemas.microsoft.com/office/drawing/2014/main" id="{1302C1FD-E22C-4062-94B1-5D897888C670}"/>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33</a:t>
            </a:r>
          </a:p>
        </p:txBody>
      </p:sp>
      <p:sp>
        <p:nvSpPr>
          <p:cNvPr id="4" name="item-number-0">
            <a:extLst xmlns:a="http://schemas.openxmlformats.org/drawingml/2006/main">
              <a:ext uri="{FF2B5EF4-FFF2-40B4-BE49-F238E27FC236}">
                <a16:creationId xmlns:a16="http://schemas.microsoft.com/office/drawing/2014/main" id="{39E6C7B2-39B5-4E34-861E-95CCC57CFD9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172FFA3-2CCE-487C-971B-E27D363B838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Millwright</a:t>
            </a:r>
          </a:p>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 conveyor is stopped, but no one verified isolation.</a:t>
            </a:r>
          </a:p>
        </p:txBody>
      </p:sp>
      <p:sp>
        <p:nvSpPr>
          <p:cNvPr id="6" name="item-number-1">
            <a:extLst xmlns:a="http://schemas.openxmlformats.org/drawingml/2006/main">
              <a:ext uri="{FF2B5EF4-FFF2-40B4-BE49-F238E27FC236}">
                <a16:creationId xmlns:a16="http://schemas.microsoft.com/office/drawing/2014/main" id="{FA999F3B-CDE8-4F90-8FFA-DF7939049E1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969570E-FAB2-4410-9B97-A5CB301F8A19}"/>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Ironworker</a:t>
            </a:r>
          </a:p>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Next connection is outside the protected area.</a:t>
            </a:r>
          </a:p>
        </p:txBody>
      </p:sp>
      <p:sp>
        <p:nvSpPr>
          <p:cNvPr id="8" name="item-number-2">
            <a:extLst xmlns:a="http://schemas.openxmlformats.org/drawingml/2006/main">
              <a:ext uri="{FF2B5EF4-FFF2-40B4-BE49-F238E27FC236}">
                <a16:creationId xmlns:a16="http://schemas.microsoft.com/office/drawing/2014/main" id="{CE92BBCD-4BD3-4238-BD47-C5C483741BF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445FBA3-42AB-48B3-8E90-C43FBECD696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Rigger</a:t>
            </a:r>
          </a:p>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 sling’s identification tag is unreadable.</a:t>
            </a:r>
          </a:p>
        </p:txBody>
      </p:sp>
      <p:sp>
        <p:nvSpPr>
          <p:cNvPr id="10" name="item-number-3">
            <a:extLst xmlns:a="http://schemas.openxmlformats.org/drawingml/2006/main">
              <a:ext uri="{FF2B5EF4-FFF2-40B4-BE49-F238E27FC236}">
                <a16:creationId xmlns:a16="http://schemas.microsoft.com/office/drawing/2014/main" id="{C47FB484-D406-43AB-A7C7-2DA8622B59B2}"/>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468EE4E-BD2D-41F4-A86D-B7743C6993B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All trades</a:t>
            </a:r>
          </a:p>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 coworker in the heat becomes confused.</a:t>
            </a:r>
          </a:p>
        </p:txBody>
      </p:sp>
      <p:sp>
        <p:nvSpPr>
          <p:cNvPr id="12" name="callout">
            <a:extLst xmlns:a="http://schemas.openxmlformats.org/drawingml/2006/main">
              <a:ext uri="{FF2B5EF4-FFF2-40B4-BE49-F238E27FC236}">
                <a16:creationId xmlns:a16="http://schemas.microsoft.com/office/drawing/2014/main" id="{A08EA64E-D37E-4D4A-8024-F7F02790438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2770CAF-BA6C-4866-971F-C931911425B1}"/>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CREW DISCUSSION</a:t>
            </a:r>
          </a:p>
        </p:txBody>
      </p:sp>
      <p:sp>
        <p:nvSpPr>
          <p:cNvPr id="14" name="callout-text">
            <a:extLst xmlns:a="http://schemas.openxmlformats.org/drawingml/2006/main">
              <a:ext uri="{FF2B5EF4-FFF2-40B4-BE49-F238E27FC236}">
                <a16:creationId xmlns:a16="http://schemas.microsoft.com/office/drawing/2014/main" id="{5634E91A-27AB-47C3-819F-67654430EEFC}"/>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What is the hazard?</a:t>
            </a:r>
          </a:p>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What must happen before work continues?</a:t>
            </a:r>
          </a:p>
        </p:txBody>
      </p:sp>
      <p:sp>
        <p:nvSpPr>
          <p:cNvPr id="16" name="company-footer">
            <a:extLst xmlns:a="http://schemas.openxmlformats.org/drawingml/2006/main">
              <a:ext uri="{FF2B5EF4-FFF2-40B4-BE49-F238E27FC236}">
                <a16:creationId xmlns:a16="http://schemas.microsoft.com/office/drawing/2014/main" id="{4336202C-84A4-44CC-AB32-103281E909CE}"/>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441128257"/>
      </p:ext>
    </p:extLst>
  </p:cSld>
</p:sld>
</file>

<file path=ppt/slides/slide3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CD830157-7442-4315-B7AA-8535EBDE51FB}"/>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E4EA55A7-91EE-4618-8EF7-679FEE337136}"/>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Knowledge check 1</a:t>
            </a:r>
          </a:p>
        </p:txBody>
      </p:sp>
      <p:sp>
        <p:nvSpPr>
          <p:cNvPr id="3" name="slide-number">
            <a:extLst xmlns:a="http://schemas.openxmlformats.org/drawingml/2006/main">
              <a:ext uri="{FF2B5EF4-FFF2-40B4-BE49-F238E27FC236}">
                <a16:creationId xmlns:a16="http://schemas.microsoft.com/office/drawing/2014/main" id="{1BDB3CD5-43E6-430F-B111-C617C6ABAE6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34</a:t>
            </a:r>
          </a:p>
        </p:txBody>
      </p:sp>
      <p:sp>
        <p:nvSpPr>
          <p:cNvPr id="4" name="item-number-0">
            <a:extLst xmlns:a="http://schemas.openxmlformats.org/drawingml/2006/main">
              <a:ext uri="{FF2B5EF4-FFF2-40B4-BE49-F238E27FC236}">
                <a16:creationId xmlns:a16="http://schemas.microsoft.com/office/drawing/2014/main" id="{9E5B619E-2726-4939-85E7-C3FA17286FD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C78A0E7-C307-4593-A760-D5D55C73D85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 grinder guard is missing. What do you do?</a:t>
            </a:r>
          </a:p>
        </p:txBody>
      </p:sp>
      <p:sp>
        <p:nvSpPr>
          <p:cNvPr id="6" name="item-number-1">
            <a:extLst xmlns:a="http://schemas.openxmlformats.org/drawingml/2006/main">
              <a:ext uri="{FF2B5EF4-FFF2-40B4-BE49-F238E27FC236}">
                <a16:creationId xmlns:a16="http://schemas.microsoft.com/office/drawing/2014/main" id="{13A14795-750C-4F23-90F1-F7FC3BF67349}"/>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9024FB4A-3A3E-462D-A528-726B842E0B0B}"/>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Can this company orientation issue an OSHA 10 card?</a:t>
            </a:r>
          </a:p>
        </p:txBody>
      </p:sp>
      <p:sp>
        <p:nvSpPr>
          <p:cNvPr id="8" name="item-number-2">
            <a:extLst xmlns:a="http://schemas.openxmlformats.org/drawingml/2006/main">
              <a:ext uri="{FF2B5EF4-FFF2-40B4-BE49-F238E27FC236}">
                <a16:creationId xmlns:a16="http://schemas.microsoft.com/office/drawing/2014/main" id="{C7AEBB8D-1D0F-4E49-B1B8-3E449FF2893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E26E33CD-F250-498A-BE79-6D30182FCB9E}"/>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Who needs to know about an unresolved jobsite hazard?</a:t>
            </a:r>
          </a:p>
        </p:txBody>
      </p:sp>
      <p:sp>
        <p:nvSpPr>
          <p:cNvPr id="10" name="item-number-3">
            <a:extLst xmlns:a="http://schemas.openxmlformats.org/drawingml/2006/main">
              <a:ext uri="{FF2B5EF4-FFF2-40B4-BE49-F238E27FC236}">
                <a16:creationId xmlns:a16="http://schemas.microsoft.com/office/drawing/2014/main" id="{5F5090A7-1E0E-41B7-B148-366C62A34AF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181950B-5AF8-4256-B41E-A38AAA37354A}"/>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Is a stop button enough to make conveyor servicing safe?</a:t>
            </a:r>
          </a:p>
        </p:txBody>
      </p:sp>
      <p:sp>
        <p:nvSpPr>
          <p:cNvPr id="12" name="callout">
            <a:extLst xmlns:a="http://schemas.openxmlformats.org/drawingml/2006/main">
              <a:ext uri="{FF2B5EF4-FFF2-40B4-BE49-F238E27FC236}">
                <a16:creationId xmlns:a16="http://schemas.microsoft.com/office/drawing/2014/main" id="{B5317E37-5624-45C1-AD31-ED8874CB32C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5C9C5E73-A916-4071-8265-4585E4EE666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ASK THE CREW</a:t>
            </a:r>
          </a:p>
        </p:txBody>
      </p:sp>
      <p:sp>
        <p:nvSpPr>
          <p:cNvPr id="14" name="callout-text">
            <a:extLst xmlns:a="http://schemas.openxmlformats.org/drawingml/2006/main">
              <a:ext uri="{FF2B5EF4-FFF2-40B4-BE49-F238E27FC236}">
                <a16:creationId xmlns:a16="http://schemas.microsoft.com/office/drawing/2014/main" id="{538B2A69-6886-4E46-AC3E-69B6F8B654E8}"/>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Explain the safe action in your own words</a:t>
            </a:r>
          </a:p>
        </p:txBody>
      </p:sp>
      <p:sp>
        <p:nvSpPr>
          <p:cNvPr id="16" name="company-footer">
            <a:extLst xmlns:a="http://schemas.openxmlformats.org/drawingml/2006/main">
              <a:ext uri="{FF2B5EF4-FFF2-40B4-BE49-F238E27FC236}">
                <a16:creationId xmlns:a16="http://schemas.microsoft.com/office/drawing/2014/main" id="{77E3C02D-5C29-471A-BB70-11ABC4A395BC}"/>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295730042"/>
      </p:ext>
    </p:extLst>
  </p:cSld>
</p:sld>
</file>

<file path=ppt/slides/slide3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9DBBFF6-8126-4386-AC15-B503E9D78B4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8BD4BCA-7ED8-48C5-9C16-251AB4070CD8}"/>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Knowledge check 2</a:t>
            </a:r>
          </a:p>
        </p:txBody>
      </p:sp>
      <p:sp>
        <p:nvSpPr>
          <p:cNvPr id="3" name="slide-number">
            <a:extLst xmlns:a="http://schemas.openxmlformats.org/drawingml/2006/main">
              <a:ext uri="{FF2B5EF4-FFF2-40B4-BE49-F238E27FC236}">
                <a16:creationId xmlns:a16="http://schemas.microsoft.com/office/drawing/2014/main" id="{87011873-27C8-4DCE-B391-C0931633B3B7}"/>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35</a:t>
            </a:r>
          </a:p>
        </p:txBody>
      </p:sp>
      <p:sp>
        <p:nvSpPr>
          <p:cNvPr id="4" name="item-number-0">
            <a:extLst xmlns:a="http://schemas.openxmlformats.org/drawingml/2006/main">
              <a:ext uri="{FF2B5EF4-FFF2-40B4-BE49-F238E27FC236}">
                <a16:creationId xmlns:a16="http://schemas.microsoft.com/office/drawing/2014/main" id="{DE0AC3D7-F961-4534-88D3-3DAEB91A59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5" name="item-0">
            <a:extLst xmlns:a="http://schemas.openxmlformats.org/drawingml/2006/main">
              <a:ext uri="{FF2B5EF4-FFF2-40B4-BE49-F238E27FC236}">
                <a16:creationId xmlns:a16="http://schemas.microsoft.com/office/drawing/2014/main" id="{B76BAEA7-78A8-466F-ADED-999C79825D21}"/>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What do you do with a damaged or unidentified sling?</a:t>
            </a:r>
          </a:p>
        </p:txBody>
      </p:sp>
      <p:sp>
        <p:nvSpPr>
          <p:cNvPr id="6" name="item-number-1">
            <a:extLst xmlns:a="http://schemas.openxmlformats.org/drawingml/2006/main">
              <a:ext uri="{FF2B5EF4-FFF2-40B4-BE49-F238E27FC236}">
                <a16:creationId xmlns:a16="http://schemas.microsoft.com/office/drawing/2014/main" id="{EA4BCEDE-F996-47A6-A3C3-C03C4D4A8D34}"/>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7" name="item-1">
            <a:extLst xmlns:a="http://schemas.openxmlformats.org/drawingml/2006/main">
              <a:ext uri="{FF2B5EF4-FFF2-40B4-BE49-F238E27FC236}">
                <a16:creationId xmlns:a16="http://schemas.microsoft.com/office/drawing/2014/main" id="{DD90A13E-E19D-423A-A928-6F2D0D6477A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Can you enter a confined space to rescue a coworker?</a:t>
            </a:r>
          </a:p>
        </p:txBody>
      </p:sp>
      <p:sp>
        <p:nvSpPr>
          <p:cNvPr id="8" name="item-number-2">
            <a:extLst xmlns:a="http://schemas.openxmlformats.org/drawingml/2006/main">
              <a:ext uri="{FF2B5EF4-FFF2-40B4-BE49-F238E27FC236}">
                <a16:creationId xmlns:a16="http://schemas.microsoft.com/office/drawing/2014/main" id="{DF0EE61F-D078-45AC-A75B-B501D9222B3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07</a:t>
            </a:r>
          </a:p>
        </p:txBody>
      </p:sp>
      <p:sp>
        <p:nvSpPr>
          <p:cNvPr id="9" name="item-2">
            <a:extLst xmlns:a="http://schemas.openxmlformats.org/drawingml/2006/main">
              <a:ext uri="{FF2B5EF4-FFF2-40B4-BE49-F238E27FC236}">
                <a16:creationId xmlns:a16="http://schemas.microsoft.com/office/drawing/2014/main" id="{6DAD06E9-69B9-4D6E-ABC5-4D4249036A00}"/>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A worker becomes confused in the heat. What happens next?</a:t>
            </a:r>
          </a:p>
        </p:txBody>
      </p:sp>
      <p:sp>
        <p:nvSpPr>
          <p:cNvPr id="10" name="item-number-3">
            <a:extLst xmlns:a="http://schemas.openxmlformats.org/drawingml/2006/main">
              <a:ext uri="{FF2B5EF4-FFF2-40B4-BE49-F238E27FC236}">
                <a16:creationId xmlns:a16="http://schemas.microsoft.com/office/drawing/2014/main" id="{74C7E4E0-9BE4-45BF-9BC2-36478E39FFC1}"/>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08</a:t>
            </a:r>
          </a:p>
        </p:txBody>
      </p:sp>
      <p:sp>
        <p:nvSpPr>
          <p:cNvPr id="11" name="item-3">
            <a:extLst xmlns:a="http://schemas.openxmlformats.org/drawingml/2006/main">
              <a:ext uri="{FF2B5EF4-FFF2-40B4-BE49-F238E27FC236}">
                <a16:creationId xmlns:a16="http://schemas.microsoft.com/office/drawing/2014/main" id="{E45F16AD-6A85-4C09-BC8F-834B398E4B6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What must you confirm before using a fall arrest system?</a:t>
            </a:r>
          </a:p>
        </p:txBody>
      </p:sp>
      <p:sp>
        <p:nvSpPr>
          <p:cNvPr id="12" name="callout">
            <a:extLst xmlns:a="http://schemas.openxmlformats.org/drawingml/2006/main">
              <a:ext uri="{FF2B5EF4-FFF2-40B4-BE49-F238E27FC236}">
                <a16:creationId xmlns:a16="http://schemas.microsoft.com/office/drawing/2014/main" id="{62F019D9-E0EF-4D7F-91F5-978CFA0F2FB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870B522B-88BD-451E-8751-84824927F3D7}"/>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DISCUSS AND DEMONSTRATE</a:t>
            </a:r>
          </a:p>
        </p:txBody>
      </p:sp>
      <p:sp>
        <p:nvSpPr>
          <p:cNvPr id="14" name="callout-text">
            <a:extLst xmlns:a="http://schemas.openxmlformats.org/drawingml/2006/main">
              <a:ext uri="{FF2B5EF4-FFF2-40B4-BE49-F238E27FC236}">
                <a16:creationId xmlns:a16="http://schemas.microsoft.com/office/drawing/2014/main" id="{DAB8F662-88FE-4D29-AA50-18D279172A89}"/>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Correct missed answers before the assignment</a:t>
            </a:r>
          </a:p>
        </p:txBody>
      </p:sp>
      <p:sp>
        <p:nvSpPr>
          <p:cNvPr id="16" name="company-footer">
            <a:extLst xmlns:a="http://schemas.openxmlformats.org/drawingml/2006/main">
              <a:ext uri="{FF2B5EF4-FFF2-40B4-BE49-F238E27FC236}">
                <a16:creationId xmlns:a16="http://schemas.microsoft.com/office/drawing/2014/main" id="{9F0505F8-F63F-467B-BE55-17F8C0F9F46E}"/>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421401859"/>
      </p:ext>
    </p:extLst>
  </p:cSld>
</p:sld>
</file>

<file path=ppt/slides/slide3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AA9B7382-43D4-4238-A089-322276A9D35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5267869-9CA2-4CD5-AD71-CD9FA1D8366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Knowledge check 3</a:t>
            </a:r>
          </a:p>
        </p:txBody>
      </p:sp>
      <p:sp>
        <p:nvSpPr>
          <p:cNvPr id="3" name="slide-number">
            <a:extLst xmlns:a="http://schemas.openxmlformats.org/drawingml/2006/main">
              <a:ext uri="{FF2B5EF4-FFF2-40B4-BE49-F238E27FC236}">
                <a16:creationId xmlns:a16="http://schemas.microsoft.com/office/drawing/2014/main" id="{7927B1CA-AFCA-400F-8781-7AA16DDB088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36</a:t>
            </a:r>
          </a:p>
        </p:txBody>
      </p:sp>
      <p:sp>
        <p:nvSpPr>
          <p:cNvPr id="4" name="item-number-0">
            <a:extLst xmlns:a="http://schemas.openxmlformats.org/drawingml/2006/main">
              <a:ext uri="{FF2B5EF4-FFF2-40B4-BE49-F238E27FC236}">
                <a16:creationId xmlns:a16="http://schemas.microsoft.com/office/drawing/2014/main" id="{9F9045FF-51AC-4163-B934-48F51A5E39D2}"/>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09</a:t>
            </a:r>
          </a:p>
        </p:txBody>
      </p:sp>
      <p:sp>
        <p:nvSpPr>
          <p:cNvPr id="5" name="item-0">
            <a:extLst xmlns:a="http://schemas.openxmlformats.org/drawingml/2006/main">
              <a:ext uri="{FF2B5EF4-FFF2-40B4-BE49-F238E27FC236}">
                <a16:creationId xmlns:a16="http://schemas.microsoft.com/office/drawing/2014/main" id="{56D56B96-CEA1-4B39-B06E-65B5672FF78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Does a presentation alone qualify you to operate a forklift?</a:t>
            </a:r>
          </a:p>
        </p:txBody>
      </p:sp>
      <p:sp>
        <p:nvSpPr>
          <p:cNvPr id="6" name="item-number-1">
            <a:extLst xmlns:a="http://schemas.openxmlformats.org/drawingml/2006/main">
              <a:ext uri="{FF2B5EF4-FFF2-40B4-BE49-F238E27FC236}">
                <a16:creationId xmlns:a16="http://schemas.microsoft.com/office/drawing/2014/main" id="{25D295EF-C1DF-4448-A73B-4480874BA4A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10</a:t>
            </a:r>
          </a:p>
        </p:txBody>
      </p:sp>
      <p:sp>
        <p:nvSpPr>
          <p:cNvPr id="7" name="item-1">
            <a:extLst xmlns:a="http://schemas.openxmlformats.org/drawingml/2006/main">
              <a:ext uri="{FF2B5EF4-FFF2-40B4-BE49-F238E27FC236}">
                <a16:creationId xmlns:a16="http://schemas.microsoft.com/office/drawing/2014/main" id="{A374E48E-B3F6-4BE2-897C-BA1B98DBB7C7}"/>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Can any worker clean up an unknown chemical spill?</a:t>
            </a:r>
          </a:p>
        </p:txBody>
      </p:sp>
      <p:sp>
        <p:nvSpPr>
          <p:cNvPr id="8" name="item-number-2">
            <a:extLst xmlns:a="http://schemas.openxmlformats.org/drawingml/2006/main">
              <a:ext uri="{FF2B5EF4-FFF2-40B4-BE49-F238E27FC236}">
                <a16:creationId xmlns:a16="http://schemas.microsoft.com/office/drawing/2014/main" id="{10791F4E-C987-49AD-8302-1DC23C4E880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11</a:t>
            </a:r>
          </a:p>
        </p:txBody>
      </p:sp>
      <p:sp>
        <p:nvSpPr>
          <p:cNvPr id="9" name="item-2">
            <a:extLst xmlns:a="http://schemas.openxmlformats.org/drawingml/2006/main">
              <a:ext uri="{FF2B5EF4-FFF2-40B4-BE49-F238E27FC236}">
                <a16:creationId xmlns:a16="http://schemas.microsoft.com/office/drawing/2014/main" id="{104A64E8-AF0F-48BA-B220-7B16A425AB46}"/>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Is a 90 dBA reading safe for an unlimited shift?</a:t>
            </a:r>
          </a:p>
        </p:txBody>
      </p:sp>
      <p:sp>
        <p:nvSpPr>
          <p:cNvPr id="10" name="item-number-3">
            <a:extLst xmlns:a="http://schemas.openxmlformats.org/drawingml/2006/main">
              <a:ext uri="{FF2B5EF4-FFF2-40B4-BE49-F238E27FC236}">
                <a16:creationId xmlns:a16="http://schemas.microsoft.com/office/drawing/2014/main" id="{B8E33D9C-CFB4-43F6-B511-6A0E04E7DF2E}"/>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12</a:t>
            </a:r>
          </a:p>
        </p:txBody>
      </p:sp>
      <p:sp>
        <p:nvSpPr>
          <p:cNvPr id="11" name="item-3">
            <a:extLst xmlns:a="http://schemas.openxmlformats.org/drawingml/2006/main">
              <a:ext uri="{FF2B5EF4-FFF2-40B4-BE49-F238E27FC236}">
                <a16:creationId xmlns:a16="http://schemas.microsoft.com/office/drawing/2014/main" id="{E8764C85-8A54-48FB-9533-A3C4EABD700B}"/>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Can you stand on lift rails to reach the work?</a:t>
            </a:r>
          </a:p>
        </p:txBody>
      </p:sp>
      <p:sp>
        <p:nvSpPr>
          <p:cNvPr id="12" name="callout">
            <a:extLst xmlns:a="http://schemas.openxmlformats.org/drawingml/2006/main">
              <a:ext uri="{FF2B5EF4-FFF2-40B4-BE49-F238E27FC236}">
                <a16:creationId xmlns:a16="http://schemas.microsoft.com/office/drawing/2014/main" id="{362179FC-DC86-4CC0-B33C-CC8A7C77C27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6D7FB81-EC06-4312-B43C-2C5BCDA9E965}"/>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REVIEW THE LIMITS</a:t>
            </a:r>
          </a:p>
        </p:txBody>
      </p:sp>
      <p:sp>
        <p:nvSpPr>
          <p:cNvPr id="14" name="callout-text">
            <a:extLst xmlns:a="http://schemas.openxmlformats.org/drawingml/2006/main">
              <a:ext uri="{FF2B5EF4-FFF2-40B4-BE49-F238E27FC236}">
                <a16:creationId xmlns:a16="http://schemas.microsoft.com/office/drawing/2014/main" id="{FA438864-4B5A-4BBE-B64A-1B2B0F3CFD64}"/>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Training must match the task, equipment and workplace</a:t>
            </a:r>
          </a:p>
        </p:txBody>
      </p:sp>
      <p:sp>
        <p:nvSpPr>
          <p:cNvPr id="16" name="company-footer">
            <a:extLst xmlns:a="http://schemas.openxmlformats.org/drawingml/2006/main">
              <a:ext uri="{FF2B5EF4-FFF2-40B4-BE49-F238E27FC236}">
                <a16:creationId xmlns:a16="http://schemas.microsoft.com/office/drawing/2014/main" id="{1BE391F0-A26B-49AB-A59A-6A3978BA5D17}"/>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50269299"/>
      </p:ext>
    </p:extLst>
  </p:cSld>
</p:sld>
</file>

<file path=ppt/slides/slide3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9" name="top-rule">
            <a:extLst xmlns:a="http://schemas.openxmlformats.org/drawingml/2006/main">
              <a:ext uri="{FF2B5EF4-FFF2-40B4-BE49-F238E27FC236}">
                <a16:creationId xmlns:a16="http://schemas.microsoft.com/office/drawing/2014/main" id="{21BA3661-3A3F-46EC-835F-62681C3718B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E904B84-D1C2-426B-8D0D-BCBF7AC8DD5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Orientation acknowledgment</a:t>
            </a:r>
          </a:p>
        </p:txBody>
      </p:sp>
      <p:sp>
        <p:nvSpPr>
          <p:cNvPr id="3" name="slide-number">
            <a:extLst xmlns:a="http://schemas.openxmlformats.org/drawingml/2006/main">
              <a:ext uri="{FF2B5EF4-FFF2-40B4-BE49-F238E27FC236}">
                <a16:creationId xmlns:a16="http://schemas.microsoft.com/office/drawing/2014/main" id="{F80AC3B0-7749-42A2-B6C8-7541CCD6A1F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37</a:t>
            </a:r>
          </a:p>
        </p:txBody>
      </p:sp>
      <p:sp>
        <p:nvSpPr>
          <p:cNvPr id="4" name="item-number-0">
            <a:extLst xmlns:a="http://schemas.openxmlformats.org/drawingml/2006/main">
              <a:ext uri="{FF2B5EF4-FFF2-40B4-BE49-F238E27FC236}">
                <a16:creationId xmlns:a16="http://schemas.microsoft.com/office/drawing/2014/main" id="{16E2460C-3210-4726-ACF0-F0D67872D66D}"/>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F023C167-5332-4EDD-BD10-A3E8E7916252}"/>
              </a:ext>
            </a:extLst>
          </p:cNvPr>
          <p:cNvSpPr>
            <a:spLocks xmlns:a="http://schemas.openxmlformats.org/drawingml/2006/main" noGrp="1"/>
          </p:cNvSpPr>
          <p:nvPr/>
        </p:nvSpPr>
        <p:spPr>
          <a:xfrm xmlns:a="http://schemas.openxmlformats.org/drawingml/2006/main">
            <a:off x="1200150" y="19812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Worker name / ID: _______________________________</a:t>
            </a:r>
          </a:p>
        </p:txBody>
      </p:sp>
      <p:sp>
        <p:nvSpPr>
          <p:cNvPr id="6" name="item-number-1">
            <a:extLst xmlns:a="http://schemas.openxmlformats.org/drawingml/2006/main">
              <a:ext uri="{FF2B5EF4-FFF2-40B4-BE49-F238E27FC236}">
                <a16:creationId xmlns:a16="http://schemas.microsoft.com/office/drawing/2014/main" id="{7199333D-D078-41FD-9DBE-AE9006392026}"/>
              </a:ext>
            </a:extLst>
          </p:cNvPr>
          <p:cNvSpPr>
            <a:spLocks xmlns:a="http://schemas.openxmlformats.org/drawingml/2006/main" noGrp="1"/>
          </p:cNvSpPr>
          <p:nvPr/>
        </p:nvSpPr>
        <p:spPr>
          <a:xfrm xmlns:a="http://schemas.openxmlformats.org/drawingml/2006/main">
            <a:off x="609600" y="26193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74FF89-DAAE-4A7F-A8B4-48CBCA2DD9DA}"/>
              </a:ext>
            </a:extLst>
          </p:cNvPr>
          <p:cNvSpPr>
            <a:spLocks xmlns:a="http://schemas.openxmlformats.org/drawingml/2006/main" noGrp="1"/>
          </p:cNvSpPr>
          <p:nvPr/>
        </p:nvSpPr>
        <p:spPr>
          <a:xfrm xmlns:a="http://schemas.openxmlformats.org/drawingml/2006/main">
            <a:off x="1200150" y="26193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Jobsite / assignment: ____________________________</a:t>
            </a:r>
          </a:p>
        </p:txBody>
      </p:sp>
      <p:sp>
        <p:nvSpPr>
          <p:cNvPr id="8" name="item-number-2">
            <a:extLst xmlns:a="http://schemas.openxmlformats.org/drawingml/2006/main">
              <a:ext uri="{FF2B5EF4-FFF2-40B4-BE49-F238E27FC236}">
                <a16:creationId xmlns:a16="http://schemas.microsoft.com/office/drawing/2014/main" id="{EF65877B-9D4A-421B-9A18-85FB901F3C54}"/>
              </a:ext>
            </a:extLst>
          </p:cNvPr>
          <p:cNvSpPr>
            <a:spLocks xmlns:a="http://schemas.openxmlformats.org/drawingml/2006/main" noGrp="1"/>
          </p:cNvSpPr>
          <p:nvPr/>
        </p:nvSpPr>
        <p:spPr>
          <a:xfrm xmlns:a="http://schemas.openxmlformats.org/drawingml/2006/main">
            <a:off x="609600" y="325755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29AFBE2B-FE79-4DBA-BF3C-C324D116BD4F}"/>
              </a:ext>
            </a:extLst>
          </p:cNvPr>
          <p:cNvSpPr>
            <a:spLocks xmlns:a="http://schemas.openxmlformats.org/drawingml/2006/main" noGrp="1"/>
          </p:cNvSpPr>
          <p:nvPr/>
        </p:nvSpPr>
        <p:spPr>
          <a:xfrm xmlns:a="http://schemas.openxmlformats.org/drawingml/2006/main">
            <a:off x="1200150" y="325755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Trainer / date / language: ________________________</a:t>
            </a:r>
          </a:p>
        </p:txBody>
      </p:sp>
      <p:sp>
        <p:nvSpPr>
          <p:cNvPr id="10" name="item-number-3">
            <a:extLst xmlns:a="http://schemas.openxmlformats.org/drawingml/2006/main">
              <a:ext uri="{FF2B5EF4-FFF2-40B4-BE49-F238E27FC236}">
                <a16:creationId xmlns:a16="http://schemas.microsoft.com/office/drawing/2014/main" id="{564E1215-EAD7-4D22-B0DA-C3722EA80B2C}"/>
              </a:ext>
            </a:extLst>
          </p:cNvPr>
          <p:cNvSpPr>
            <a:spLocks xmlns:a="http://schemas.openxmlformats.org/drawingml/2006/main" noGrp="1"/>
          </p:cNvSpPr>
          <p:nvPr/>
        </p:nvSpPr>
        <p:spPr>
          <a:xfrm xmlns:a="http://schemas.openxmlformats.org/drawingml/2006/main">
            <a:off x="609600" y="389572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22EF832D-B68B-41A0-9D8B-7588A55C8D1F}"/>
              </a:ext>
            </a:extLst>
          </p:cNvPr>
          <p:cNvSpPr>
            <a:spLocks xmlns:a="http://schemas.openxmlformats.org/drawingml/2006/main" noGrp="1"/>
          </p:cNvSpPr>
          <p:nvPr/>
        </p:nvSpPr>
        <p:spPr>
          <a:xfrm xmlns:a="http://schemas.openxmlformats.org/drawingml/2006/main">
            <a:off x="1200150" y="389572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Worker signature: ______________________________</a:t>
            </a:r>
          </a:p>
        </p:txBody>
      </p:sp>
      <p:sp>
        <p:nvSpPr>
          <p:cNvPr id="12" name="item-number-4">
            <a:extLst xmlns:a="http://schemas.openxmlformats.org/drawingml/2006/main">
              <a:ext uri="{FF2B5EF4-FFF2-40B4-BE49-F238E27FC236}">
                <a16:creationId xmlns:a16="http://schemas.microsoft.com/office/drawing/2014/main" id="{6FC6044C-07EF-401B-AB7A-A5A161D9C4AA}"/>
              </a:ext>
            </a:extLst>
          </p:cNvPr>
          <p:cNvSpPr>
            <a:spLocks xmlns:a="http://schemas.openxmlformats.org/drawingml/2006/main" noGrp="1"/>
          </p:cNvSpPr>
          <p:nvPr/>
        </p:nvSpPr>
        <p:spPr>
          <a:xfrm xmlns:a="http://schemas.openxmlformats.org/drawingml/2006/main">
            <a:off x="609600" y="45339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13" name="item-4">
            <a:extLst xmlns:a="http://schemas.openxmlformats.org/drawingml/2006/main">
              <a:ext uri="{FF2B5EF4-FFF2-40B4-BE49-F238E27FC236}">
                <a16:creationId xmlns:a16="http://schemas.microsoft.com/office/drawing/2014/main" id="{CC91AB15-4949-4304-8310-B6CEEBD01428}"/>
              </a:ext>
            </a:extLst>
          </p:cNvPr>
          <p:cNvSpPr>
            <a:spLocks xmlns:a="http://schemas.openxmlformats.org/drawingml/2006/main" noGrp="1"/>
          </p:cNvSpPr>
          <p:nvPr/>
        </p:nvSpPr>
        <p:spPr>
          <a:xfrm xmlns:a="http://schemas.openxmlformats.org/drawingml/2006/main">
            <a:off x="1200150" y="45339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Trainer signature: ______________________________</a:t>
            </a:r>
          </a:p>
        </p:txBody>
      </p:sp>
      <p:sp>
        <p:nvSpPr>
          <p:cNvPr id="14" name="item-number-5">
            <a:extLst xmlns:a="http://schemas.openxmlformats.org/drawingml/2006/main">
              <a:ext uri="{FF2B5EF4-FFF2-40B4-BE49-F238E27FC236}">
                <a16:creationId xmlns:a16="http://schemas.microsoft.com/office/drawing/2014/main" id="{AE9797C0-573B-407A-B02D-DE78154F218D}"/>
              </a:ext>
            </a:extLst>
          </p:cNvPr>
          <p:cNvSpPr>
            <a:spLocks xmlns:a="http://schemas.openxmlformats.org/drawingml/2006/main" noGrp="1"/>
          </p:cNvSpPr>
          <p:nvPr/>
        </p:nvSpPr>
        <p:spPr>
          <a:xfrm xmlns:a="http://schemas.openxmlformats.org/drawingml/2006/main">
            <a:off x="609600" y="51720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15" name="item-5">
            <a:extLst xmlns:a="http://schemas.openxmlformats.org/drawingml/2006/main">
              <a:ext uri="{FF2B5EF4-FFF2-40B4-BE49-F238E27FC236}">
                <a16:creationId xmlns:a16="http://schemas.microsoft.com/office/drawing/2014/main" id="{ABDDED01-B07F-45B8-94A2-BEC8717C1FF5}"/>
              </a:ext>
            </a:extLst>
          </p:cNvPr>
          <p:cNvSpPr>
            <a:spLocks xmlns:a="http://schemas.openxmlformats.org/drawingml/2006/main" noGrp="1"/>
          </p:cNvSpPr>
          <p:nvPr/>
        </p:nvSpPr>
        <p:spPr>
          <a:xfrm xmlns:a="http://schemas.openxmlformats.org/drawingml/2006/main">
            <a:off x="1200150" y="51720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2025" b="0">
                <a:solidFill>
                  <a:srgbClr val="132A3A"/>
                </a:solidFill>
                <a:latin typeface="Arial"/>
                <a:ea typeface="Arial"/>
                <a:cs typeface="Arial"/>
              </a:rPr>
              <a:t>Questions / training still needed: __________________</a:t>
            </a:r>
          </a:p>
        </p:txBody>
      </p:sp>
      <p:sp>
        <p:nvSpPr>
          <p:cNvPr id="16" name="callout">
            <a:extLst xmlns:a="http://schemas.openxmlformats.org/drawingml/2006/main">
              <a:ext uri="{FF2B5EF4-FFF2-40B4-BE49-F238E27FC236}">
                <a16:creationId xmlns:a16="http://schemas.microsoft.com/office/drawing/2014/main" id="{373FF544-DD5C-4991-8CC0-6E93EAD4B7BE}"/>
              </a:ext>
            </a:extLst>
          </p:cNvPr>
          <p:cNvSpPr>
            <a:spLocks xmlns:a="http://schemas.openxmlformats.org/drawingml/2006/main" noGrp="1"/>
          </p:cNvSpPr>
          <p:nvPr/>
        </p:nvSpPr>
        <p:spPr>
          <a:xfrm xmlns:a="http://schemas.openxmlformats.org/drawingml/2006/main">
            <a:off x="8572500" y="1943100"/>
            <a:ext cx="300990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7" name="callout-label">
            <a:extLst xmlns:a="http://schemas.openxmlformats.org/drawingml/2006/main">
              <a:ext uri="{FF2B5EF4-FFF2-40B4-BE49-F238E27FC236}">
                <a16:creationId xmlns:a16="http://schemas.microsoft.com/office/drawing/2014/main" id="{AEB08007-1075-4248-80F4-E2676E91BAED}"/>
              </a:ext>
            </a:extLst>
          </p:cNvPr>
          <p:cNvSpPr>
            <a:spLocks xmlns:a="http://schemas.openxmlformats.org/drawingml/2006/main" noGrp="1"/>
          </p:cNvSpPr>
          <p:nvPr/>
        </p:nvSpPr>
        <p:spPr>
          <a:xfrm xmlns:a="http://schemas.openxmlformats.org/drawingml/2006/main">
            <a:off x="8820150" y="2209800"/>
            <a:ext cx="25146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TRAINING RECORD</a:t>
            </a:r>
          </a:p>
        </p:txBody>
      </p:sp>
      <p:sp>
        <p:nvSpPr>
          <p:cNvPr id="18" name="callout-text">
            <a:extLst xmlns:a="http://schemas.openxmlformats.org/drawingml/2006/main">
              <a:ext uri="{FF2B5EF4-FFF2-40B4-BE49-F238E27FC236}">
                <a16:creationId xmlns:a16="http://schemas.microsoft.com/office/drawing/2014/main" id="{9479B8CC-7BA0-427A-91C8-F30EAF2E4E7A}"/>
              </a:ext>
            </a:extLst>
          </p:cNvPr>
          <p:cNvSpPr>
            <a:spLocks xmlns:a="http://schemas.openxmlformats.org/drawingml/2006/main" noGrp="1"/>
          </p:cNvSpPr>
          <p:nvPr/>
        </p:nvSpPr>
        <p:spPr>
          <a:xfrm xmlns:a="http://schemas.openxmlformats.org/drawingml/2006/main">
            <a:off x="8820150" y="3076575"/>
            <a:ext cx="251460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025" b="1">
                <a:solidFill>
                  <a:srgbClr val="FFFFFF"/>
                </a:solidFill>
                <a:latin typeface="Arial"/>
                <a:ea typeface="Arial"/>
                <a:cs typeface="Arial"/>
              </a:defRPr>
            </a:lvl1pPr>
            <a:lvl2pPr>
              <a:buNone/>
              <a:defRPr sz="2025" b="1">
                <a:solidFill>
                  <a:srgbClr val="FFFFFF"/>
                </a:solidFill>
                <a:latin typeface="Arial"/>
                <a:ea typeface="Arial"/>
                <a:cs typeface="Arial"/>
              </a:defRPr>
            </a:lvl2pPr>
            <a:lvl3pPr>
              <a:buNone/>
              <a:defRPr sz="2025" b="1">
                <a:solidFill>
                  <a:srgbClr val="FFFFFF"/>
                </a:solidFill>
                <a:latin typeface="Arial"/>
                <a:ea typeface="Arial"/>
                <a:cs typeface="Arial"/>
              </a:defRPr>
            </a:lvl3pPr>
            <a:lvl4pPr>
              <a:buNone/>
              <a:defRPr sz="2025" b="1">
                <a:solidFill>
                  <a:srgbClr val="FFFFFF"/>
                </a:solidFill>
                <a:latin typeface="Arial"/>
                <a:ea typeface="Arial"/>
                <a:cs typeface="Arial"/>
              </a:defRPr>
            </a:lvl4pPr>
            <a:lvl5pPr>
              <a:buNone/>
              <a:defRPr sz="2025" b="1">
                <a:solidFill>
                  <a:srgbClr val="FFFFFF"/>
                </a:solidFill>
                <a:latin typeface="Arial"/>
                <a:ea typeface="Arial"/>
                <a:cs typeface="Arial"/>
              </a:defRPr>
            </a:lvl5pPr>
            <a:lvl6pPr>
              <a:buNone/>
              <a:defRPr sz="2025" b="1">
                <a:solidFill>
                  <a:srgbClr val="FFFFFF"/>
                </a:solidFill>
                <a:latin typeface="Arial"/>
                <a:ea typeface="Arial"/>
                <a:cs typeface="Arial"/>
              </a:defRPr>
            </a:lvl6pPr>
            <a:lvl7pPr>
              <a:buNone/>
              <a:defRPr sz="2025" b="1">
                <a:solidFill>
                  <a:srgbClr val="FFFFFF"/>
                </a:solidFill>
                <a:latin typeface="Arial"/>
                <a:ea typeface="Arial"/>
                <a:cs typeface="Arial"/>
              </a:defRPr>
            </a:lvl7pPr>
            <a:lvl8pPr>
              <a:buNone/>
              <a:defRPr sz="2025" b="1">
                <a:solidFill>
                  <a:srgbClr val="FFFFFF"/>
                </a:solidFill>
                <a:latin typeface="Arial"/>
                <a:ea typeface="Arial"/>
                <a:cs typeface="Arial"/>
              </a:defRPr>
            </a:lvl8pPr>
            <a:lvl9pPr>
              <a:buNone/>
              <a:defRPr sz="2025" b="1">
                <a:solidFill>
                  <a:srgbClr val="FFFFFF"/>
                </a:solidFill>
                <a:latin typeface="Arial"/>
                <a:ea typeface="Arial"/>
                <a:cs typeface="Arial"/>
              </a:defRPr>
            </a:lvl9pPr>
          </a:lstStyle>
          <a:p xmlns:a="http://schemas.openxmlformats.org/drawingml/2006/main">
            <a:pPr>
              <a:buNone/>
              <a:defRPr sz="2025" b="1">
                <a:solidFill>
                  <a:srgbClr val="FFFFFF"/>
                </a:solidFill>
                <a:latin typeface="Arial"/>
                <a:ea typeface="Arial"/>
                <a:cs typeface="Arial"/>
              </a:defRPr>
            </a:pPr>
            <a:r>
              <a:rPr sz="2025" b="1">
                <a:solidFill>
                  <a:srgbClr val="FFFFFF"/>
                </a:solidFill>
                <a:latin typeface="Arial"/>
                <a:ea typeface="Arial"/>
                <a:cs typeface="Arial"/>
              </a:rPr>
              <a:t>Record the site briefing and any required follow-up training</a:t>
            </a:r>
          </a:p>
        </p:txBody>
      </p:sp>
      <p:sp>
        <p:nvSpPr>
          <p:cNvPr id="20" name="company-footer">
            <a:extLst xmlns:a="http://schemas.openxmlformats.org/drawingml/2006/main">
              <a:ext uri="{FF2B5EF4-FFF2-40B4-BE49-F238E27FC236}">
                <a16:creationId xmlns:a16="http://schemas.microsoft.com/office/drawing/2014/main" id="{FA3B75D0-8B9D-483A-BA81-671976C111F0}"/>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21305018"/>
      </p:ext>
    </p:extLst>
  </p:cSld>
</p:sld>
</file>

<file path=ppt/slides/slide3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4B94ED9B-966E-4961-B541-DF6982CB64F7}"/>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3F944E80-8DC0-46FD-BE57-D961E1BA6AC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225"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225" b="1">
                <a:solidFill>
                  <a:srgbClr val="132A3A"/>
                </a:solidFill>
                <a:latin typeface="Arial"/>
                <a:ea typeface="Arial"/>
                <a:cs typeface="Arial"/>
              </a:rPr>
              <a:t>Instructor preparation and references</a:t>
            </a:r>
          </a:p>
        </p:txBody>
      </p:sp>
      <p:sp>
        <p:nvSpPr>
          <p:cNvPr id="3" name="slide-number">
            <a:extLst xmlns:a="http://schemas.openxmlformats.org/drawingml/2006/main">
              <a:ext uri="{FF2B5EF4-FFF2-40B4-BE49-F238E27FC236}">
                <a16:creationId xmlns:a16="http://schemas.microsoft.com/office/drawing/2014/main" id="{E7ABC46B-BF51-4399-B14E-569F7BF44550}"/>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38</a:t>
            </a:r>
          </a:p>
        </p:txBody>
      </p:sp>
      <p:sp>
        <p:nvSpPr>
          <p:cNvPr id="4" name="item-number-0">
            <a:extLst xmlns:a="http://schemas.openxmlformats.org/drawingml/2006/main">
              <a:ext uri="{FF2B5EF4-FFF2-40B4-BE49-F238E27FC236}">
                <a16:creationId xmlns:a16="http://schemas.microsoft.com/office/drawing/2014/main" id="{E6CF2B16-F228-40BE-9D49-FEB64E21D538}"/>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A47BD15-E3B3-4F07-83DD-3BAE0060A97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Review current federal or State Plan rules and the host’s procedures.</a:t>
            </a:r>
          </a:p>
        </p:txBody>
      </p:sp>
      <p:sp>
        <p:nvSpPr>
          <p:cNvPr id="6" name="item-number-1">
            <a:extLst xmlns:a="http://schemas.openxmlformats.org/drawingml/2006/main">
              <a:ext uri="{FF2B5EF4-FFF2-40B4-BE49-F238E27FC236}">
                <a16:creationId xmlns:a16="http://schemas.microsoft.com/office/drawing/2014/main" id="{2F243DB7-6F41-487D-8AD4-D41430335EC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22BE507-8A2C-49C0-B729-744B8FEDC84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Complete the jobsite slide and confirm emergency and reporting contacts.</a:t>
            </a:r>
          </a:p>
        </p:txBody>
      </p:sp>
      <p:sp>
        <p:nvSpPr>
          <p:cNvPr id="8" name="item-number-2">
            <a:extLst xmlns:a="http://schemas.openxmlformats.org/drawingml/2006/main">
              <a:ext uri="{FF2B5EF4-FFF2-40B4-BE49-F238E27FC236}">
                <a16:creationId xmlns:a16="http://schemas.microsoft.com/office/drawing/2014/main" id="{C7A2E674-8D59-4B8B-BAFB-0B37C5E79A9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885C0A44-1BF3-4ACC-8ED8-4F397E41D16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Use actual PPE and equipment for demonstrations by qualified trainers.</a:t>
            </a:r>
          </a:p>
        </p:txBody>
      </p:sp>
      <p:sp>
        <p:nvSpPr>
          <p:cNvPr id="10" name="item-number-3">
            <a:extLst xmlns:a="http://schemas.openxmlformats.org/drawingml/2006/main">
              <a:ext uri="{FF2B5EF4-FFF2-40B4-BE49-F238E27FC236}">
                <a16:creationId xmlns:a16="http://schemas.microsoft.com/office/drawing/2014/main" id="{5FEBA1D8-EAFF-418A-BF10-AD2FB170950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D526114-B6FF-47B8-9C2D-39F652BF34BE}"/>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2100" b="0">
                <a:solidFill>
                  <a:srgbClr val="132A3A"/>
                </a:solidFill>
                <a:latin typeface="Arial"/>
                <a:ea typeface="Arial"/>
                <a:cs typeface="Arial"/>
              </a:rPr>
              <a:t>Source links and teaching prompts appear in each slide’s speaker notes.</a:t>
            </a:r>
          </a:p>
        </p:txBody>
      </p:sp>
      <p:sp>
        <p:nvSpPr>
          <p:cNvPr id="12" name="callout">
            <a:extLst xmlns:a="http://schemas.openxmlformats.org/drawingml/2006/main">
              <a:ext uri="{FF2B5EF4-FFF2-40B4-BE49-F238E27FC236}">
                <a16:creationId xmlns:a16="http://schemas.microsoft.com/office/drawing/2014/main" id="{5450E0BA-E21B-42E9-900D-19065B01724E}"/>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ABFED19-BBDE-4F82-836E-59FB7A8A1007}"/>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350"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350" b="1">
                <a:solidFill>
                  <a:srgbClr val="E9A226"/>
                </a:solidFill>
                <a:latin typeface="Arial"/>
                <a:ea typeface="Arial"/>
                <a:cs typeface="Arial"/>
              </a:rPr>
              <a:t>BEFORE DELIVERY</a:t>
            </a:r>
          </a:p>
        </p:txBody>
      </p:sp>
      <p:sp>
        <p:nvSpPr>
          <p:cNvPr id="14" name="callout-text">
            <a:extLst xmlns:a="http://schemas.openxmlformats.org/drawingml/2006/main">
              <a:ext uri="{FF2B5EF4-FFF2-40B4-BE49-F238E27FC236}">
                <a16:creationId xmlns:a16="http://schemas.microsoft.com/office/drawing/2014/main" id="{CC1DA1E7-9381-4434-910A-77A93DF04D56}"/>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250"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Company orientation</a:t>
            </a:r>
          </a:p>
          <a:p xmlns:a="http://schemas.openxmlformats.org/drawingml/2006/main">
            <a:pPr>
              <a:buNone/>
              <a:defRPr sz="2250" b="1">
                <a:solidFill>
                  <a:srgbClr val="FFFFFF"/>
                </a:solidFill>
                <a:latin typeface="Arial"/>
                <a:ea typeface="Arial"/>
                <a:cs typeface="Arial"/>
              </a:defRPr>
            </a:pPr>
            <a:r>
              <a:rPr sz="2250" b="1">
                <a:solidFill>
                  <a:srgbClr val="FFFFFF"/>
                </a:solidFill>
                <a:latin typeface="Arial"/>
                <a:ea typeface="Arial"/>
                <a:cs typeface="Arial"/>
              </a:rPr>
              <a:t>Adapt to the assigned job and worker’s language</a:t>
            </a:r>
          </a:p>
        </p:txBody>
      </p:sp>
      <p:sp>
        <p:nvSpPr>
          <p:cNvPr id="16" name="company-footer">
            <a:extLst xmlns:a="http://schemas.openxmlformats.org/drawingml/2006/main">
              <a:ext uri="{FF2B5EF4-FFF2-40B4-BE49-F238E27FC236}">
                <a16:creationId xmlns:a16="http://schemas.microsoft.com/office/drawing/2014/main" id="{4023C842-F802-40A9-86FC-6AEA6B15D42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798645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2026-10-21T17:22:18.4890000Z</dcterms:created>
  <dcterms:modified xsi:type="dcterms:W3CDTF">2026-10-21T17:22:18.4920000Z</dcterms:modified>
</coreProperties>
</file>