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7704de1ff5042fd" /><Relationship Type="http://schemas.openxmlformats.org/officeDocument/2006/relationships/extended-properties" Target="/docProps/app.xml" Id="Rdba096e85546483c" /><Relationship Type="http://schemas.openxmlformats.org/officeDocument/2006/relationships/officeDocument" Target="/ppt/presentation.xml" Id="Raaeaf2be43b44cb6" /></Relationships>
</file>

<file path=ppt/presentation.xml><?xml version="1.0" encoding="utf-8"?>
<p:presentation xmlns:p="http://schemas.openxmlformats.org/presentationml/2006/main">
  <p:sldMasterIdLst>
    <p:sldMasterId xmlns:r="http://schemas.openxmlformats.org/officeDocument/2006/relationships" id="2147483648" r:id="Rb32181ee66614833"/>
  </p:sldMasterIdLst>
  <p:notesMasterIdLst>
    <p:notesMasterId xmlns:r="http://schemas.openxmlformats.org/officeDocument/2006/relationships" r:id="R5440d51642734812"/>
  </p:notesMasterIdLst>
  <p:sldIdLst>
    <p:sldId xmlns:r="http://schemas.openxmlformats.org/officeDocument/2006/relationships" id="256" r:id="R678fdaf3c7454508"/>
    <p:sldId xmlns:r="http://schemas.openxmlformats.org/officeDocument/2006/relationships" id="257" r:id="R6695e0f79883442b"/>
    <p:sldId xmlns:r="http://schemas.openxmlformats.org/officeDocument/2006/relationships" id="258" r:id="R8fb7ca831c0f4a14"/>
    <p:sldId xmlns:r="http://schemas.openxmlformats.org/officeDocument/2006/relationships" id="259" r:id="R882dfe7604a2469f"/>
    <p:sldId xmlns:r="http://schemas.openxmlformats.org/officeDocument/2006/relationships" id="260" r:id="R87cc0f2b878f405f"/>
    <p:sldId xmlns:r="http://schemas.openxmlformats.org/officeDocument/2006/relationships" id="261" r:id="Rdce40eb7712442bc"/>
    <p:sldId xmlns:r="http://schemas.openxmlformats.org/officeDocument/2006/relationships" id="262" r:id="R74ef2e9696584a01"/>
    <p:sldId xmlns:r="http://schemas.openxmlformats.org/officeDocument/2006/relationships" id="263" r:id="R1794e09d34674fea"/>
    <p:sldId xmlns:r="http://schemas.openxmlformats.org/officeDocument/2006/relationships" id="264" r:id="R93db1ee2205e48dc"/>
    <p:sldId xmlns:r="http://schemas.openxmlformats.org/officeDocument/2006/relationships" id="265" r:id="R80a0a188c9f448b2"/>
    <p:sldId xmlns:r="http://schemas.openxmlformats.org/officeDocument/2006/relationships" id="266" r:id="R8b0da9d09db84080"/>
    <p:sldId xmlns:r="http://schemas.openxmlformats.org/officeDocument/2006/relationships" id="267" r:id="R463d90d35d254b33"/>
    <p:sldId xmlns:r="http://schemas.openxmlformats.org/officeDocument/2006/relationships" id="268" r:id="Rb898ffea8444488b"/>
    <p:sldId xmlns:r="http://schemas.openxmlformats.org/officeDocument/2006/relationships" id="269" r:id="Re2d38a7faf674c26"/>
    <p:sldId xmlns:r="http://schemas.openxmlformats.org/officeDocument/2006/relationships" id="270" r:id="Rbc446ef2669a4eb9"/>
    <p:sldId xmlns:r="http://schemas.openxmlformats.org/officeDocument/2006/relationships" id="271" r:id="R3918fad2fa9b474e"/>
    <p:sldId xmlns:r="http://schemas.openxmlformats.org/officeDocument/2006/relationships" id="272" r:id="R16f73802e90f45f1"/>
    <p:sldId xmlns:r="http://schemas.openxmlformats.org/officeDocument/2006/relationships" id="273" r:id="Rf13926dfe82d46fa"/>
    <p:sldId xmlns:r="http://schemas.openxmlformats.org/officeDocument/2006/relationships" id="274" r:id="Rc16375d3e7804cb5"/>
    <p:sldId xmlns:r="http://schemas.openxmlformats.org/officeDocument/2006/relationships" id="275" r:id="R8e4be54302ed43ad"/>
    <p:sldId xmlns:r="http://schemas.openxmlformats.org/officeDocument/2006/relationships" id="276" r:id="R9a8fd3c514a74457"/>
    <p:sldId xmlns:r="http://schemas.openxmlformats.org/officeDocument/2006/relationships" id="277" r:id="R85c05ae576ca4c35"/>
    <p:sldId xmlns:r="http://schemas.openxmlformats.org/officeDocument/2006/relationships" id="278" r:id="R5e33b544c2bf41dc"/>
    <p:sldId xmlns:r="http://schemas.openxmlformats.org/officeDocument/2006/relationships" id="279" r:id="R82abc6aa44194d25"/>
    <p:sldId xmlns:r="http://schemas.openxmlformats.org/officeDocument/2006/relationships" id="280" r:id="R0b86ef5c91154ca9"/>
    <p:sldId xmlns:r="http://schemas.openxmlformats.org/officeDocument/2006/relationships" id="281" r:id="Rea02d9ac1ad34e84"/>
    <p:sldId xmlns:r="http://schemas.openxmlformats.org/officeDocument/2006/relationships" id="282" r:id="R2a7601512a4c4627"/>
    <p:sldId xmlns:r="http://schemas.openxmlformats.org/officeDocument/2006/relationships" id="283" r:id="R5030c9f900bf481f"/>
    <p:sldId xmlns:r="http://schemas.openxmlformats.org/officeDocument/2006/relationships" id="284" r:id="R4c03df82b6134c6d"/>
    <p:sldId xmlns:r="http://schemas.openxmlformats.org/officeDocument/2006/relationships" id="285" r:id="Rbf482f0f34c24da2"/>
    <p:sldId xmlns:r="http://schemas.openxmlformats.org/officeDocument/2006/relationships" id="286" r:id="Ra164d43be7854e32"/>
    <p:sldId xmlns:r="http://schemas.openxmlformats.org/officeDocument/2006/relationships" id="287" r:id="R3a17f4c6f1454ece"/>
    <p:sldId xmlns:r="http://schemas.openxmlformats.org/officeDocument/2006/relationships" id="288" r:id="R10953024873c420d"/>
    <p:sldId xmlns:r="http://schemas.openxmlformats.org/officeDocument/2006/relationships" id="289" r:id="R5dbadd8b1886436d"/>
    <p:sldId xmlns:r="http://schemas.openxmlformats.org/officeDocument/2006/relationships" id="290" r:id="R3c45202279654734"/>
    <p:sldId xmlns:r="http://schemas.openxmlformats.org/officeDocument/2006/relationships" id="291" r:id="Rdf7a77d0cf854f40"/>
    <p:sldId xmlns:r="http://schemas.openxmlformats.org/officeDocument/2006/relationships" id="292" r:id="Ra911124e7cad4194"/>
    <p:sldId xmlns:r="http://schemas.openxmlformats.org/officeDocument/2006/relationships" id="293" r:id="Rbd8216a5add14fa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144c1d95ee4a52" /><Relationship Type="http://schemas.openxmlformats.org/officeDocument/2006/relationships/slideMaster" Target="/ppt/slideMasters/slideMaster1.xml" Id="Rb32181ee66614833" /><Relationship Type="http://schemas.openxmlformats.org/officeDocument/2006/relationships/notesMaster" Target="/ppt/notesMasters/notesMaster1.xml" Id="R5440d51642734812" /><Relationship Type="http://schemas.openxmlformats.org/officeDocument/2006/relationships/presProps" Target="/ppt/presProps.xml" Id="R3150a6f8dce44bee" /><Relationship Type="http://schemas.openxmlformats.org/officeDocument/2006/relationships/tableStyles" Target="/ppt/tableStyles.xml" Id="R75f2fc86c9024d09" /><Relationship Type="http://schemas.openxmlformats.org/officeDocument/2006/relationships/slide" Target="/ppt/slides/slide1.xml" Id="R678fdaf3c7454508" /><Relationship Type="http://schemas.openxmlformats.org/officeDocument/2006/relationships/slide" Target="/ppt/slides/slide2.xml" Id="R6695e0f79883442b" /><Relationship Type="http://schemas.openxmlformats.org/officeDocument/2006/relationships/slide" Target="/ppt/slides/slide3.xml" Id="R8fb7ca831c0f4a14" /><Relationship Type="http://schemas.openxmlformats.org/officeDocument/2006/relationships/slide" Target="/ppt/slides/slide4.xml" Id="R882dfe7604a2469f" /><Relationship Type="http://schemas.openxmlformats.org/officeDocument/2006/relationships/slide" Target="/ppt/slides/slide5.xml" Id="R87cc0f2b878f405f" /><Relationship Type="http://schemas.openxmlformats.org/officeDocument/2006/relationships/slide" Target="/ppt/slides/slide6.xml" Id="Rdce40eb7712442bc" /><Relationship Type="http://schemas.openxmlformats.org/officeDocument/2006/relationships/slide" Target="/ppt/slides/slide7.xml" Id="R74ef2e9696584a01" /><Relationship Type="http://schemas.openxmlformats.org/officeDocument/2006/relationships/slide" Target="/ppt/slides/slide8.xml" Id="R1794e09d34674fea" /><Relationship Type="http://schemas.openxmlformats.org/officeDocument/2006/relationships/slide" Target="/ppt/slides/slide9.xml" Id="R93db1ee2205e48dc" /><Relationship Type="http://schemas.openxmlformats.org/officeDocument/2006/relationships/slide" Target="/ppt/slides/slide10.xml" Id="R80a0a188c9f448b2" /><Relationship Type="http://schemas.openxmlformats.org/officeDocument/2006/relationships/slide" Target="/ppt/slides/slide11.xml" Id="R8b0da9d09db84080" /><Relationship Type="http://schemas.openxmlformats.org/officeDocument/2006/relationships/slide" Target="/ppt/slides/slide12.xml" Id="R463d90d35d254b33" /><Relationship Type="http://schemas.openxmlformats.org/officeDocument/2006/relationships/slide" Target="/ppt/slides/slide13.xml" Id="Rb898ffea8444488b" /><Relationship Type="http://schemas.openxmlformats.org/officeDocument/2006/relationships/slide" Target="/ppt/slides/slide14.xml" Id="Re2d38a7faf674c26" /><Relationship Type="http://schemas.openxmlformats.org/officeDocument/2006/relationships/slide" Target="/ppt/slides/slide15.xml" Id="Rbc446ef2669a4eb9" /><Relationship Type="http://schemas.openxmlformats.org/officeDocument/2006/relationships/slide" Target="/ppt/slides/slide16.xml" Id="R3918fad2fa9b474e" /><Relationship Type="http://schemas.openxmlformats.org/officeDocument/2006/relationships/slide" Target="/ppt/slides/slide17.xml" Id="R16f73802e90f45f1" /><Relationship Type="http://schemas.openxmlformats.org/officeDocument/2006/relationships/slide" Target="/ppt/slides/slide18.xml" Id="Rf13926dfe82d46fa" /><Relationship Type="http://schemas.openxmlformats.org/officeDocument/2006/relationships/slide" Target="/ppt/slides/slide19.xml" Id="Rc16375d3e7804cb5" /><Relationship Type="http://schemas.openxmlformats.org/officeDocument/2006/relationships/slide" Target="/ppt/slides/slide20.xml" Id="R8e4be54302ed43ad" /><Relationship Type="http://schemas.openxmlformats.org/officeDocument/2006/relationships/slide" Target="/ppt/slides/slide21.xml" Id="R9a8fd3c514a74457" /><Relationship Type="http://schemas.openxmlformats.org/officeDocument/2006/relationships/slide" Target="/ppt/slides/slide22.xml" Id="R85c05ae576ca4c35" /><Relationship Type="http://schemas.openxmlformats.org/officeDocument/2006/relationships/slide" Target="/ppt/slides/slide23.xml" Id="R5e33b544c2bf41dc" /><Relationship Type="http://schemas.openxmlformats.org/officeDocument/2006/relationships/slide" Target="/ppt/slides/slide24.xml" Id="R82abc6aa44194d25" /><Relationship Type="http://schemas.openxmlformats.org/officeDocument/2006/relationships/slide" Target="/ppt/slides/slide25.xml" Id="R0b86ef5c91154ca9" /><Relationship Type="http://schemas.openxmlformats.org/officeDocument/2006/relationships/slide" Target="/ppt/slides/slide26.xml" Id="Rea02d9ac1ad34e84" /><Relationship Type="http://schemas.openxmlformats.org/officeDocument/2006/relationships/slide" Target="/ppt/slides/slide27.xml" Id="R2a7601512a4c4627" /><Relationship Type="http://schemas.openxmlformats.org/officeDocument/2006/relationships/slide" Target="/ppt/slides/slide28.xml" Id="R5030c9f900bf481f" /><Relationship Type="http://schemas.openxmlformats.org/officeDocument/2006/relationships/slide" Target="/ppt/slides/slide29.xml" Id="R4c03df82b6134c6d" /><Relationship Type="http://schemas.openxmlformats.org/officeDocument/2006/relationships/slide" Target="/ppt/slides/slide30.xml" Id="Rbf482f0f34c24da2" /><Relationship Type="http://schemas.openxmlformats.org/officeDocument/2006/relationships/slide" Target="/ppt/slides/slide31.xml" Id="Ra164d43be7854e32" /><Relationship Type="http://schemas.openxmlformats.org/officeDocument/2006/relationships/slide" Target="/ppt/slides/slide32.xml" Id="R3a17f4c6f1454ece" /><Relationship Type="http://schemas.openxmlformats.org/officeDocument/2006/relationships/slide" Target="/ppt/slides/slide33.xml" Id="R10953024873c420d" /><Relationship Type="http://schemas.openxmlformats.org/officeDocument/2006/relationships/slide" Target="/ppt/slides/slide34.xml" Id="R5dbadd8b1886436d" /><Relationship Type="http://schemas.openxmlformats.org/officeDocument/2006/relationships/slide" Target="/ppt/slides/slide35.xml" Id="R3c45202279654734" /><Relationship Type="http://schemas.openxmlformats.org/officeDocument/2006/relationships/slide" Target="/ppt/slides/slide36.xml" Id="Rdf7a77d0cf854f40" /><Relationship Type="http://schemas.openxmlformats.org/officeDocument/2006/relationships/slide" Target="/ppt/slides/slide37.xml" Id="Ra911124e7cad4194" /><Relationship Type="http://schemas.openxmlformats.org/officeDocument/2006/relationships/slide" Target="/ppt/slides/slide38.xml" Id="Rbd8216a5add14fa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974cbb7beef4b7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bff30f4d3b84519" /><Relationship Type="http://schemas.openxmlformats.org/officeDocument/2006/relationships/notesMaster" Target="/ppt/notesMasters/notesMaster1.xml" Id="R1d403a2f08a34fb5" /></Relationships>
</file>

<file path=ppt/notesSlides/_rels/notesSlide2.xml.rels>&#65279;<?xml version="1.0" encoding="utf-8"?><Relationships xmlns="http://schemas.openxmlformats.org/package/2006/relationships"><Relationship Type="http://schemas.openxmlformats.org/officeDocument/2006/relationships/slide" Target="/ppt/slides/slide2.xml" Id="Rb28bc0b6679b4cfe" /><Relationship Type="http://schemas.openxmlformats.org/officeDocument/2006/relationships/notesMaster" Target="/ppt/notesMasters/notesMaster1.xml" Id="R6c111439cb50443f" /></Relationships>
</file>

<file path=ppt/notesSlides/_rels/notesSlide3.xml.rels>&#65279;<?xml version="1.0" encoding="utf-8"?><Relationships xmlns="http://schemas.openxmlformats.org/package/2006/relationships"><Relationship Type="http://schemas.openxmlformats.org/officeDocument/2006/relationships/slide" Target="/ppt/slides/slide3.xml" Id="R4ed3cd9b1aa1440b" /><Relationship Type="http://schemas.openxmlformats.org/officeDocument/2006/relationships/notesMaster" Target="/ppt/notesMasters/notesMaster1.xml" Id="R184df7c161cd40d4" /></Relationships>
</file>

<file path=ppt/notesSlides/_rels/notesSlide4.xml.rels>&#65279;<?xml version="1.0" encoding="utf-8"?><Relationships xmlns="http://schemas.openxmlformats.org/package/2006/relationships"><Relationship Type="http://schemas.openxmlformats.org/officeDocument/2006/relationships/slide" Target="/ppt/slides/slide4.xml" Id="R6255bcac57e14b0e" /><Relationship Type="http://schemas.openxmlformats.org/officeDocument/2006/relationships/notesMaster" Target="/ppt/notesMasters/notesMaster1.xml" Id="Re9980b52fec44969" /></Relationships>
</file>

<file path=ppt/notesSlides/_rels/notesSlide5.xml.rels>&#65279;<?xml version="1.0" encoding="utf-8"?><Relationships xmlns="http://schemas.openxmlformats.org/package/2006/relationships"><Relationship Type="http://schemas.openxmlformats.org/officeDocument/2006/relationships/slide" Target="/ppt/slides/slide5.xml" Id="Rdac34a29f0c44051" /><Relationship Type="http://schemas.openxmlformats.org/officeDocument/2006/relationships/notesMaster" Target="/ppt/notesMasters/notesMaster1.xml" Id="R062466bae7004140" /></Relationships>
</file>

<file path=ppt/notesSlides/_rels/notesSlide6.xml.rels>&#65279;<?xml version="1.0" encoding="utf-8"?><Relationships xmlns="http://schemas.openxmlformats.org/package/2006/relationships"><Relationship Type="http://schemas.openxmlformats.org/officeDocument/2006/relationships/slide" Target="/ppt/slides/slide6.xml" Id="Rf72f4bcc801d4592" /><Relationship Type="http://schemas.openxmlformats.org/officeDocument/2006/relationships/notesMaster" Target="/ppt/notesMasters/notesMaster1.xml" Id="Rabc2dacd1ef94568" /></Relationships>
</file>

<file path=ppt/notesSlides/_rels/notesSlide7.xml.rels>&#65279;<?xml version="1.0" encoding="utf-8"?><Relationships xmlns="http://schemas.openxmlformats.org/package/2006/relationships"><Relationship Type="http://schemas.openxmlformats.org/officeDocument/2006/relationships/slide" Target="/ppt/slides/slide7.xml" Id="Re7d234e7f86f46fc" /><Relationship Type="http://schemas.openxmlformats.org/officeDocument/2006/relationships/notesMaster" Target="/ppt/notesMasters/notesMaster1.xml" Id="R9141e35574874b45" /></Relationships>
</file>

<file path=ppt/notesSlides/_rels/notesSlide8.xml.rels>&#65279;<?xml version="1.0" encoding="utf-8"?><Relationships xmlns="http://schemas.openxmlformats.org/package/2006/relationships"><Relationship Type="http://schemas.openxmlformats.org/officeDocument/2006/relationships/slide" Target="/ppt/slides/slide8.xml" Id="Rf6d6975a3d794fbc" /><Relationship Type="http://schemas.openxmlformats.org/officeDocument/2006/relationships/notesMaster" Target="/ppt/notesMasters/notesMaster1.xml" Id="R11f0d09821e24071" /></Relationships>
</file>

<file path=ppt/notesSlides/_rels/notesSlide9.xml.rels>&#65279;<?xml version="1.0" encoding="utf-8"?><Relationships xmlns="http://schemas.openxmlformats.org/package/2006/relationships"><Relationship Type="http://schemas.openxmlformats.org/officeDocument/2006/relationships/slide" Target="/ppt/slides/slide9.xml" Id="R9db8746f7b1c49c1" /><Relationship Type="http://schemas.openxmlformats.org/officeDocument/2006/relationships/notesMaster" Target="/ppt/notesMasters/notesMaster1.xml" Id="R71b8d60caac1454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2376af36e6e4169" /><Relationship Type="http://schemas.openxmlformats.org/officeDocument/2006/relationships/notesMaster" Target="/ppt/notesMasters/notesMaster1.xml" Id="Ra0126e7f524747b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9a4458266ba4d60" /><Relationship Type="http://schemas.openxmlformats.org/officeDocument/2006/relationships/notesMaster" Target="/ppt/notesMasters/notesMaster1.xml" Id="R95b21d921be64ca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b533b020e8d426c" /><Relationship Type="http://schemas.openxmlformats.org/officeDocument/2006/relationships/notesMaster" Target="/ppt/notesMasters/notesMaster1.xml" Id="Rb79c2701ae8b4d3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15002168ffa402b" /><Relationship Type="http://schemas.openxmlformats.org/officeDocument/2006/relationships/notesMaster" Target="/ppt/notesMasters/notesMaster1.xml" Id="R10873e52d28b4a7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3ad3d017b914986" /><Relationship Type="http://schemas.openxmlformats.org/officeDocument/2006/relationships/notesMaster" Target="/ppt/notesMasters/notesMaster1.xml" Id="Rb343f29a1d3c4e6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07636425a634e52" /><Relationship Type="http://schemas.openxmlformats.org/officeDocument/2006/relationships/notesMaster" Target="/ppt/notesMasters/notesMaster1.xml" Id="R70ea91c9df46486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c0681675be14015" /><Relationship Type="http://schemas.openxmlformats.org/officeDocument/2006/relationships/notesMaster" Target="/ppt/notesMasters/notesMaster1.xml" Id="Rc133063e5ed647e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7203f03a3144c19" /><Relationship Type="http://schemas.openxmlformats.org/officeDocument/2006/relationships/notesMaster" Target="/ppt/notesMasters/notesMaster1.xml" Id="R8669701b3911443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081b71d99ad4710" /><Relationship Type="http://schemas.openxmlformats.org/officeDocument/2006/relationships/notesMaster" Target="/ppt/notesMasters/notesMaster1.xml" Id="R2fbc134d427f48b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7500217c5f24f8f" /><Relationship Type="http://schemas.openxmlformats.org/officeDocument/2006/relationships/notesMaster" Target="/ppt/notesMasters/notesMaster1.xml" Id="R18d608789c204f3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9ab659bc4d04082" /><Relationship Type="http://schemas.openxmlformats.org/officeDocument/2006/relationships/notesMaster" Target="/ppt/notesMasters/notesMaster1.xml" Id="R616287af7f3948b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8bc18a4367b45d8" /><Relationship Type="http://schemas.openxmlformats.org/officeDocument/2006/relationships/notesMaster" Target="/ppt/notesMasters/notesMaster1.xml" Id="Rb532ccff197c451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7c4717540424180" /><Relationship Type="http://schemas.openxmlformats.org/officeDocument/2006/relationships/notesMaster" Target="/ppt/notesMasters/notesMaster1.xml" Id="R43d04ec08e9c4d3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dbf8cfc2b4e491d" /><Relationship Type="http://schemas.openxmlformats.org/officeDocument/2006/relationships/notesMaster" Target="/ppt/notesMasters/notesMaster1.xml" Id="R0775468b4ef440c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fce920c04764ee6" /><Relationship Type="http://schemas.openxmlformats.org/officeDocument/2006/relationships/notesMaster" Target="/ppt/notesMasters/notesMaster1.xml" Id="R909fcc841e884f5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32425e7a40e47db" /><Relationship Type="http://schemas.openxmlformats.org/officeDocument/2006/relationships/notesMaster" Target="/ppt/notesMasters/notesMaster1.xml" Id="Rbc63cdb4b2b044e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5bcb09e7ad54cfd" /><Relationship Type="http://schemas.openxmlformats.org/officeDocument/2006/relationships/notesMaster" Target="/ppt/notesMasters/notesMaster1.xml" Id="Re13874865e934ff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13334c860264870" /><Relationship Type="http://schemas.openxmlformats.org/officeDocument/2006/relationships/notesMaster" Target="/ppt/notesMasters/notesMaster1.xml" Id="Reddb986675bd435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1363945c02b4653" /><Relationship Type="http://schemas.openxmlformats.org/officeDocument/2006/relationships/notesMaster" Target="/ppt/notesMasters/notesMaster1.xml" Id="R3286692f8721441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046cc053b1847d6" /><Relationship Type="http://schemas.openxmlformats.org/officeDocument/2006/relationships/notesMaster" Target="/ppt/notesMasters/notesMaster1.xml" Id="R05d9f3a7c601494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f01f2bc1f7542c7" /><Relationship Type="http://schemas.openxmlformats.org/officeDocument/2006/relationships/notesMaster" Target="/ppt/notesMasters/notesMaster1.xml" Id="R1008aea055384ef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e126b9ed0a343ff" /><Relationship Type="http://schemas.openxmlformats.org/officeDocument/2006/relationships/notesMaster" Target="/ppt/notesMasters/notesMaster1.xml" Id="R8b9310bbd1ef442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e1012411661484c" /><Relationship Type="http://schemas.openxmlformats.org/officeDocument/2006/relationships/notesMaster" Target="/ppt/notesMasters/notesMaster1.xml" Id="Rb63bd1295afb43c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a06dbcf082741d7" /><Relationship Type="http://schemas.openxmlformats.org/officeDocument/2006/relationships/notesMaster" Target="/ppt/notesMasters/notesMaster1.xml" Id="Rc227199ef83e4cf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03f651bba6740c2" /><Relationship Type="http://schemas.openxmlformats.org/officeDocument/2006/relationships/notesMaster" Target="/ppt/notesMasters/notesMaster1.xml" Id="Raa4ecacb11f04af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04dceea12b84492" /><Relationship Type="http://schemas.openxmlformats.org/officeDocument/2006/relationships/notesMaster" Target="/ppt/notesMasters/notesMaster1.xml" Id="R65e4a6cf63984bc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35b907347c84ea9" /><Relationship Type="http://schemas.openxmlformats.org/officeDocument/2006/relationships/notesMaster" Target="/ppt/notesMasters/notesMaster1.xml" Id="R02d9341b34de4d5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08ae6dc77c247b4" /><Relationship Type="http://schemas.openxmlformats.org/officeDocument/2006/relationships/notesMaster" Target="/ppt/notesMasters/notesMaster1.xml" Id="R2c7ac7f60cec400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1a3720658374efe" /><Relationship Type="http://schemas.openxmlformats.org/officeDocument/2006/relationships/notesMaster" Target="/ppt/notesMasters/notesMaster1.xml" Id="Rdefdf979b949421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Orientación general de la empresa. Esta presentación no otorga crédito del programa Outreach ni tarjeta OSHA 10. Planifique aproximadamente 90–120 minutos, además de las charlas del sitio y demostraciones prácticas. Enseñe en un idioma y con palabras que los trabajadores comprendan. Adapte la capacitación a los peligros reales y a las normas federales o del Plan Estatal aplicable.</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https://www.osha.gov/training/outreach</a:t>
            </a:r>
          </a:p>
          <a:p xmlns:a="http://schemas.openxmlformats.org/drawingml/2006/main">
            <a:r>
              <a:t>https://www.osha.gov/training/outreach/faq</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Explique que OSHA Outreach es un programa separado, impartido por un instructor autorizado por OSHA o un proveedor en línea autorizado. Esta orientación no sustituye la capacitación que exigen normas específicas. Pida a cada trabajador que explique un peligro de su oficio.</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https://www.osha.gov/training/outreach</a:t>
            </a:r>
          </a:p>
          <a:p xmlns:a="http://schemas.openxmlformats.org/drawingml/2006/main">
            <a:r>
              <a:t>https://www.osha.gov/training/outreach/faq</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Explique cómo contactar al supervisor del sitio y al representante de CR Pro Staffing. El trabajador puede presentar una queja confidencial de seguridad ante OSHA. Por lo general, una queja por represalias bajo la sección 11(c) debe presentarse en 30 días. No exija un reporte interno antes de contactar a OSHA. Ningún empleador puede transferir toda su responsabilidad mediante un contrato.</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https://www.osha.gov/workers</a:t>
            </a:r>
          </a:p>
          <a:p xmlns:a="http://schemas.openxmlformats.org/drawingml/2006/main">
            <a:r>
              <a:t>https://www.osha.gov/temporaryworkers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el análisis de peligros o el plan previo a la tarea del sitio. Confirme el proceso del empleador para reportar peligros y reanudar labores. No presente esta orientación como un derecho legal ilimitado a rechazar cualquier trabajo. Analice una baranda retirada o una eslinga dañada. Esta orientación no autoriza tareas especializadas.</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https://www.osha.gov/temporaryworkers</a:t>
            </a:r>
          </a:p>
          <a:p xmlns:a="http://schemas.openxmlformats.org/drawingml/2006/main">
            <a:r>
              <a:t>https://www.osha.gov/workers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Pida ejemplos de cada peligro de trabajos recientes. Use estas categorías durante la inspección diaria del área. No presente las estadísticas históricas de los recursos originales como datos actuales.</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https://www.osha.gov/sites/default/files/constrfocusfour_introduction.pdf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Demuestre la inspección del casco, lentes y calzado. La careta complementa la protección ocular adecuada. Seleccione guantes según la tarea y considere el atrapamiento en maquinaria giratoria. El empleador debe asegurar el ajuste y la condición del EPP, incluso cuando pertenece al trabajador. Por lo general debe pagar el EPP requerido, con excepciones específicas. La propiedad del EPP no transfiere las obligaciones del empleador.</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https://www.osha.gov/laws-regs/regulations/standardnumber/1926/1926.95</a:t>
            </a:r>
          </a:p>
          <a:p xmlns:a="http://schemas.openxmlformats.org/drawingml/2006/main">
            <a:r>
              <a:t>https://www.osha.gov/laws-regs/regulations/standardnumber/1926/1926.102</a:t>
            </a:r>
          </a:p>
          <a:p xmlns:a="http://schemas.openxmlformats.org/drawingml/2006/main">
            <a:r>
              <a:t>https://www.osha.gov/laws-regs/regulations/standardnumber/1926/1926.100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1926.501(b)(1) generalmente exige protección en bordes sin resguardo a 6 pies o más. Los requisitos para huecos dependen del peligro e incluyen tapas contra tropiezos y caídas al pisarlos. Los andamios generalmente requieren protección por encima de 10 pies. En montaje de acero, el umbral general es más de 15 pies, con disposiciones especiales para conectores y zonas controladas de entablado. Las reglas del sitio pueden ser más protectoras.</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https://www.osha.gov/laws-regs/regulations/standardnumber/1926/1926.501</a:t>
            </a:r>
          </a:p>
          <a:p xmlns:a="http://schemas.openxmlformats.org/drawingml/2006/main">
            <a:r>
              <a:t>https://www.osha.gov/laws-regs/regulations/standardnumber/1926/1926.451</a:t>
            </a:r>
          </a:p>
          <a:p xmlns:a="http://schemas.openxmlformats.org/drawingml/2006/main">
            <a:r>
              <a:t>https://www.osha.gov/laws-regs/regulations/standardnumber/1926/1926.760</a:t>
            </a:r>
          </a:p>
          <a:p xmlns:a="http://schemas.openxmlformats.org/drawingml/2006/main">
            <a:r>
              <a:t/>
            </a:r>
          </a:p>
          <a:p xmlns:a="http://schemas.openxmlformats.org/drawingml/2006/main">
            <a:r>
              <a:t>Fotografía: OSHA</a:t>
            </a:r>
          </a:p>
          <a:p xmlns:a="http://schemas.openxmlformats.org/drawingml/2006/main">
            <a:r>
              <a:t>https://www.osha.gov/etools/construction/falls</a:t>
            </a:r>
          </a:p>
          <a:p xmlns:a="http://schemas.openxmlformats.org/drawingml/2006/main">
            <a:r>
              <a:t>https://www.osha.gov/sites/default/files/inline-images/unprotected_sides.jpg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Demuestre el ajuste y el equipo real, conocido como doble yoyo. Mantenga conexión continua cuando el sistema aprobado y la tarea lo requieran. Nunca improvise anclajes ni una ganchos entre sí. Use dispositivos adecuados para el borde y la posición del anclaje. Retire equipo dañado o sometido a una caída hasta su evaluación correspondiente. El empleador debe asegurar rescate rápido o autorrescate. Esta orientación no califica al usuario.</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https://www.osha.gov/laws-regs/regulations/standardnumber/1926/1926.502</a:t>
            </a:r>
          </a:p>
          <a:p xmlns:a="http://schemas.openxmlformats.org/drawingml/2006/main">
            <a:r>
              <a:t/>
            </a:r>
          </a:p>
          <a:p xmlns:a="http://schemas.openxmlformats.org/drawingml/2006/main">
            <a:r>
              <a:t>Fotografía: U.S. Navy / DVIDS</a:t>
            </a:r>
          </a:p>
          <a:p xmlns:a="http://schemas.openxmlformats.org/drawingml/2006/main">
            <a:r>
              <a:t>https://www.dvidshub.net/news/66391/seabees-build-up-southern-afghanistan</a:t>
            </a:r>
          </a:p>
          <a:p xmlns:a="http://schemas.openxmlformats.org/drawingml/2006/main">
            <a:r>
              <a:t>https://d1ldvf68ux039x.cloudfront.net/thumbs/photos/1103/373011/1000w_q95.jpg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una superficie estable y nivelada o asegure la escalera contra desplazamiento. Proteja el área frente al tránsito. No se pare en la tapa ni en el peldaño superior de una escalera de tijera. Si no es posible sobresalir 3 pies, siga las disposiciones de sujeción y agarre de la norma. Cerca de partes eléctricas energizadas use largueros no conductores. La proporción es aproximada y la imagen es ilustrativa.</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https://www.osha.gov/laws-regs/regulations/standardnumber/1926/1926.1053</a:t>
            </a:r>
          </a:p>
          <a:p xmlns:a="http://schemas.openxmlformats.org/drawingml/2006/main">
            <a:r>
              <a:t/>
            </a:r>
          </a:p>
          <a:p xmlns:a="http://schemas.openxmlformats.org/drawingml/2006/main">
            <a:r>
              <a:t>Fotografía: OSHA</a:t>
            </a:r>
          </a:p>
          <a:p xmlns:a="http://schemas.openxmlformats.org/drawingml/2006/main">
            <a:r>
              <a:t>https://www.osha.gov/etools/construction/falls</a:t>
            </a:r>
          </a:p>
          <a:p xmlns:a="http://schemas.openxmlformats.org/drawingml/2006/main">
            <a:r>
              <a:t>https://www.osha.gov/sites/default/files/inline-images/ladder-safe-manner_sm.jpg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Una persona competente inspecciona los andamios antes de cada turno y tras eventos que afecten su integridad. No trepe por crucetas. La protección contra caídas suele exigirse sobre 10 pies y depende del tipo de andamio. Las plataformas de brazo y de tijera tienen requisitos distintos. Siga normas, manual y plan del sitio. Párese en el piso de la plataforma, nunca en las barandas. Una tarjeta genérica no demuestra competencia con todo equipo.</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https://www.osha.gov/laws-regs/regulations/standardnumber/1926/1926.451</a:t>
            </a:r>
          </a:p>
          <a:p xmlns:a="http://schemas.openxmlformats.org/drawingml/2006/main">
            <a:r>
              <a:t>https://www.osha.gov/laws-regs/regulations/standardnumber/1926/1926.453</a:t>
            </a:r>
          </a:p>
          <a:p xmlns:a="http://schemas.openxmlformats.org/drawingml/2006/main">
            <a:r>
              <a:t/>
            </a:r>
          </a:p>
          <a:p xmlns:a="http://schemas.openxmlformats.org/drawingml/2006/main">
            <a:r>
              <a:t>Fotografía: OSHA</a:t>
            </a:r>
          </a:p>
          <a:p xmlns:a="http://schemas.openxmlformats.org/drawingml/2006/main">
            <a:r>
              <a:t>https://www.osha.gov/etools/construction/falls</a:t>
            </a:r>
          </a:p>
          <a:p xmlns:a="http://schemas.openxmlformats.org/drawingml/2006/main">
            <a:r>
              <a:t>https://www.osha.gov/sites/default/files/inline-images/improper_scaffolds.jpg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Solo personal capacitado y autorizado opera plataformas. Muestre los controles de descenso de emergencia y el plan de rescate desde tierra. En una plataforma de brazo, no se ancle a estructuras adyacentes mientras trabaja en la canastilla. Las barandas adecuadas suelen dar la protección requerida en tijeras. El fabricante o el sitio pueden exigir equipo adicional. Nunca improvise un anclaje.</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https://www.osha.gov/laws-regs/regulations/standardnumber/1926/1926.453</a:t>
            </a:r>
          </a:p>
          <a:p xmlns:a="http://schemas.openxmlformats.org/drawingml/2006/main">
            <a:r>
              <a:t>https://www.osha.gov/etools/scaffolding/scissor-lifts</a:t>
            </a:r>
          </a:p>
          <a:p xmlns:a="http://schemas.openxmlformats.org/drawingml/2006/main">
            <a:r>
              <a:t/>
            </a:r>
          </a:p>
          <a:p xmlns:a="http://schemas.openxmlformats.org/drawingml/2006/main">
            <a:r>
              <a:t>Fotografía: OSHA</a:t>
            </a:r>
          </a:p>
          <a:p xmlns:a="http://schemas.openxmlformats.org/drawingml/2006/main">
            <a:r>
              <a:t>https://www.osha.gov/etools/scaffolding/scissor-lifts</a:t>
            </a:r>
          </a:p>
          <a:p xmlns:a="http://schemas.openxmlformats.org/drawingml/2006/main">
            <a:r>
              <a:t>https://www.osha.gov/sites/default/files/inline-images/scissorlifts.png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 construcción, 1926.602(d) incorpora la capacitación de 1910.178(l). El registro incluye nombre del operador, fechas de capacitación y evaluación e identidad de quienes las imparten. Los instructores deben tener conocimientos, capacitación y experiencia pertinentes. Puede reconocerse capacitación previa si corresponde al equipo y condiciones y se evalúa la competencia. La autorización debe corresponder al vehículo y al lugar.</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https://www.osha.gov/laws-regs/regulations/standardnumber/1910/1910.178</a:t>
            </a:r>
          </a:p>
          <a:p xmlns:a="http://schemas.openxmlformats.org/drawingml/2006/main">
            <a:r>
              <a:t>https://www.osha.gov/laws-regs/regulations/standardnumber/1926/1926.602</a:t>
            </a:r>
          </a:p>
          <a:p xmlns:a="http://schemas.openxmlformats.org/drawingml/2006/main">
            <a:r>
              <a:t/>
            </a:r>
          </a:p>
          <a:p xmlns:a="http://schemas.openxmlformats.org/drawingml/2006/main">
            <a:r>
              <a:t>Fotografía: OSHA</a:t>
            </a:r>
          </a:p>
          <a:p xmlns:a="http://schemas.openxmlformats.org/drawingml/2006/main">
            <a:r>
              <a:t>https://www.osha.gov/successstories/safeandsound</a:t>
            </a:r>
          </a:p>
          <a:p xmlns:a="http://schemas.openxmlformats.org/drawingml/2006/main">
            <a:r>
              <a:t>https://www.osha.gov/sites/default/files/inline-images/ss-safeandsound.jpg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pase ni permanezca bajo las horquillas elevadas. No lleve pasajeros no autorizados. Estacione con horquillas bajas y asegure el equipo. En manipuladores telescópicos, use la tabla de carga correspondiente. El tipo, configuración y uso determinan las normas aplicables. Siga las instrucciones del fabricante sobre pendientes, visibilidad y vuelcos.</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https://www.osha.gov/laws-regs/regulations/standardnumber/1910/1910.178</a:t>
            </a:r>
          </a:p>
          <a:p xmlns:a="http://schemas.openxmlformats.org/drawingml/2006/main">
            <a:r>
              <a:t>https://www.osha.gov/laws-regs/regulations/standardnumber/1926/1926.602</a:t>
            </a:r>
          </a:p>
          <a:p xmlns:a="http://schemas.openxmlformats.org/drawingml/2006/main">
            <a:r>
              <a:t/>
            </a:r>
          </a:p>
          <a:p xmlns:a="http://schemas.openxmlformats.org/drawingml/2006/main">
            <a:r>
              <a:t>Fotografía: OSHA</a:t>
            </a:r>
          </a:p>
          <a:p xmlns:a="http://schemas.openxmlformats.org/drawingml/2006/main">
            <a:r>
              <a:t>https://www.osha.gov/etools/powered-industrial-trucks</a:t>
            </a:r>
          </a:p>
          <a:p xmlns:a="http://schemas.openxmlformats.org/drawingml/2006/main">
            <a:r>
              <a:t>https://www.osha.gov/sites/default/files/inline-images/pitetool_02%20%281%29.jpg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Analice vehículos en reversa, contrapesos de grúas, fragmentos al esmerilar y materiales que caen. El contacto visual puede ser insuficiente. Use las señales o radio acordados y espere confirmación. Detenga la maniobra si pierde comunicación. Use la ropa de alta visibilidad requerida.</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https://www.osha.gov/etools/construction/struck-by</a:t>
            </a:r>
          </a:p>
          <a:p xmlns:a="http://schemas.openxmlformats.org/drawingml/2006/main">
            <a:r>
              <a:t/>
            </a:r>
          </a:p>
          <a:p xmlns:a="http://schemas.openxmlformats.org/drawingml/2006/main">
            <a:r>
              <a:t>Fotografía: OSHA</a:t>
            </a:r>
          </a:p>
          <a:p xmlns:a="http://schemas.openxmlformats.org/drawingml/2006/main">
            <a:r>
              <a:t>https://www.osha.gov/etools/construction/struck-by</a:t>
            </a:r>
          </a:p>
          <a:p xmlns:a="http://schemas.openxmlformats.org/drawingml/2006/main">
            <a:r>
              <a:t>https://www.osha.gov/sites/default/files/inline-images/vehicles.jpg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 requieren aparejadores calificados para determinadas operaciones de grúa, incluido preparar aparejos en la zona de caída. Los señaleros deben cumplir los requisitos aplicables. No adivine el peso ni exceda la capacidad del amarre y ángulo. Proteja las eslingas de bordes cortantes. Siga la ruta de izaje y use cuerdas guía solo cuando sea apropiado y seguro. Explique dónde colocar las manos al apoyar una carga. Esta orientación no califica aparejadores ni señaleros.</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https://www.osha.gov/laws-regs/regulations/standardnumber/1926/1926.251</a:t>
            </a:r>
          </a:p>
          <a:p xmlns:a="http://schemas.openxmlformats.org/drawingml/2006/main">
            <a:r>
              <a:t>https://www.osha.gov/laws-regs/regulations/standardnumber/1926/1926.1425</a:t>
            </a:r>
          </a:p>
          <a:p xmlns:a="http://schemas.openxmlformats.org/drawingml/2006/main">
            <a:r>
              <a:t/>
            </a:r>
          </a:p>
          <a:p xmlns:a="http://schemas.openxmlformats.org/drawingml/2006/main">
            <a:r>
              <a:t>Fotografía: U.S. Navy / DVIDS</a:t>
            </a:r>
          </a:p>
          <a:p xmlns:a="http://schemas.openxmlformats.org/drawingml/2006/main">
            <a:r>
              <a:t>https://www.dvidshub.net/image/7948536/sailors-onload-aircraft-crash-and-salvage-crane-onto-flight-deck-abraham-lincoln</a:t>
            </a:r>
          </a:p>
          <a:p xmlns:a="http://schemas.openxmlformats.org/drawingml/2006/main">
            <a:r>
              <a:t>https://d1ldvf68ux039x.cloudfront.net/thumbs/photos/2308/7948536/1000w_q95.jpg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Explique los puntos de atrapamiento al alinear maquinaria, trabajar en transportadores y colocar equipos. La ropa, joyas, cabello y algunos guantes pueden enredarse en piezas giratorias. Nunca alcance dentro de maquinaria en movimiento. Antes de dar servicio, ajustar o retirar un atasco, aísle la energía con el procedimiento específico.</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https://www.osha.gov/laws-regs/regulations/standardnumber/1926/1926.300</a:t>
            </a:r>
          </a:p>
          <a:p xmlns:a="http://schemas.openxmlformats.org/drawingml/2006/main">
            <a:r>
              <a:t>https://www.osha.gov/laws-regs/regulations/standardnumber/1910/1910.147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1926.404(b)(1) establece protección GFCI o un programa de conductores de puesta a tierra asegurados para los receptáculos y equipos cubiertos. GFCI significa interruptor de circuito por falla a tierra. Siga el programa del sitio. Evite agua y daños en cables. Las distancias a líneas dependen del voltaje, equipo y tarea. No enseñe una distancia única. Personal calificado determina desenergización, resguardos y verificación.</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https://www.osha.gov/laws-regs/regulations/standardnumber/1926/1926.416</a:t>
            </a:r>
          </a:p>
          <a:p xmlns:a="http://schemas.openxmlformats.org/drawingml/2006/main">
            <a:r>
              <a:t>https://www.osha.gov/laws-regs/regulations/standardnumber/1926/1926.404</a:t>
            </a:r>
          </a:p>
          <a:p xmlns:a="http://schemas.openxmlformats.org/drawingml/2006/main">
            <a:r>
              <a:t/>
            </a:r>
          </a:p>
          <a:p xmlns:a="http://schemas.openxmlformats.org/drawingml/2006/main">
            <a:r>
              <a:t>Fotografía: OSHA</a:t>
            </a:r>
          </a:p>
          <a:p xmlns:a="http://schemas.openxmlformats.org/drawingml/2006/main">
            <a:r>
              <a:t>https://www.osha.gov/etools/construction/electrical-incidents</a:t>
            </a:r>
          </a:p>
          <a:p xmlns:a="http://schemas.openxmlformats.org/drawingml/2006/main">
            <a:r>
              <a:t>https://www.osha.gov/sites/default/files/inline-images/powerlines.jpg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el procedimiento específico del empleador y el proceso de bloqueo grupal y cambio de turno. Algunos trabajos de mantenimiento industrial se rigen por 1910.147, que excluye la construcción. El bloqueo y etiquetado de circuitos en construcción se trata en 1926.417, además de disposiciones específicas. El empleador determina la norma correcta. Esta orientación no autoriza bloqueos. Retirar excepcionalmente un candado exige el procedimiento controlado del empleador.</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https://www.osha.gov/laws-regs/regulations/standardnumber/1926/1926.417</a:t>
            </a:r>
          </a:p>
          <a:p xmlns:a="http://schemas.openxmlformats.org/drawingml/2006/main">
            <a:r>
              <a:t>https://www.osha.gov/laws-regs/regulations/standardnumber/1910/1910.147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 requiere protección contra derrumbes salvo en roca estable o a menos de 5 pies si una persona competente determina que no hay indicios de derrumbe. En zanjas de 4 pies o más, la salida debe quedar a un máximo de 25 pies de recorrido lateral. Mantenga tierra/equipos a 2 pies del borde o use retención. Inspeccione a diario antes del trabajo y tras lluvia u otros cambios. Evalúe servicios subterráneos y atmósferas. Llame a rescatistas capacitados y nunca entre a una zanja colapsada.</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https://www.osha.gov/laws-regs/regulations/standardnumber/1926/1926.652</a:t>
            </a:r>
          </a:p>
          <a:p xmlns:a="http://schemas.openxmlformats.org/drawingml/2006/main">
            <a:r>
              <a:t>https://www.osha.gov/laws-regs/regulations/standardnumber/1926/1926.651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Una persona competente identifica espacios confinados y espacios que requieren permiso antes del trabajo. Una tapa abierta o un olor normal no demuestra que el aire sea seguro. Pueden requerirse pruebas atmosféricas, ventilación, aislamiento, vigilante, comunicación y rescate. El empleador anfitrión, contratista controlador y empleadores de entrada coordinan los peligros. Esta orientación no autoriza ninguna entrada.</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https://www.osha.gov/laws-regs/regulations/standardnumber/1926/1926.1203</a:t>
            </a:r>
          </a:p>
          <a:p xmlns:a="http://schemas.openxmlformats.org/drawingml/2006/main">
            <a:r>
              <a:t/>
            </a:r>
          </a:p>
          <a:p xmlns:a="http://schemas.openxmlformats.org/drawingml/2006/main">
            <a:r>
              <a:t>Fotografía: Dig Different / Plumbing Systems Inc.</a:t>
            </a:r>
          </a:p>
          <a:p xmlns:a="http://schemas.openxmlformats.org/drawingml/2006/main">
            <a:r>
              <a:t>https://www.digdifferent.com/online_exclusives/2014/08/10_photos_of_proper_confined-space_entry_work</a:t>
            </a:r>
          </a:p>
          <a:p xmlns:a="http://schemas.openxmlformats.org/drawingml/2006/main">
            <a:r>
              <a:t>https://cdn.digdifferent.com/uploads/images/psi_confined_space_2_dt_10-22-12-web.jpg?v=1768515384</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Demuestre la inspección del equipo real. Revise discos abrasivos, resguardos y velocidades compatibles. Use protección ocular y la careta requerida. Siga el fabricante y el aislamiento apropiado para la tarea. Nunca anule dispositivos de seguridad. Reporte y retire las herramientas defectuosas.</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https://www.osha.gov/laws-regs/regulations/standardnumber/1926/1926.300</a:t>
            </a:r>
          </a:p>
          <a:p xmlns:a="http://schemas.openxmlformats.org/drawingml/2006/main">
            <a:r>
              <a:t/>
            </a:r>
          </a:p>
          <a:p xmlns:a="http://schemas.openxmlformats.org/drawingml/2006/main">
            <a:r>
              <a:t>Fotografía: OSHA</a:t>
            </a:r>
          </a:p>
          <a:p xmlns:a="http://schemas.openxmlformats.org/drawingml/2006/main">
            <a:r>
              <a:t>https://www.osha.gov/etools/construction/electrical-incidents</a:t>
            </a:r>
          </a:p>
          <a:p xmlns:a="http://schemas.openxmlformats.org/drawingml/2006/main">
            <a:r>
              <a:t>https://www.osha.gov/sites/default/files/inline-images/missingpin.jpg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 construcción, se requiere vigilancia cuando las precauciones normales son insuficientes y por tiempo suficiente después para eliminar el riesgo. El permiso del sitio puede exigir más tiempo. No suponga un límite universal de 30 minutos. Siga requisitos de cilindros, ventilación y EPP. Use extintor solo con capacitación, autorización y condiciones seguras. De lo contrario, alerte y evacue.</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https://www.osha.gov/laws-regs/regulations/standardnumber/1926/1926.352</a:t>
            </a:r>
          </a:p>
          <a:p xmlns:a="http://schemas.openxmlformats.org/drawingml/2006/main">
            <a:r>
              <a:t/>
            </a:r>
          </a:p>
          <a:p xmlns:a="http://schemas.openxmlformats.org/drawingml/2006/main">
            <a:r>
              <a:t>Fotografía: U.S. Navy / Jermaine M. Ralliford</a:t>
            </a:r>
          </a:p>
          <a:p xmlns:a="http://schemas.openxmlformats.org/drawingml/2006/main">
            <a:r>
              <a:t>https://www.dvidshub.net/image/1428858/uss-dwight-d-eisenhower-sailor-practices-vertical-welding</a:t>
            </a:r>
          </a:p>
          <a:p xmlns:a="http://schemas.openxmlformats.org/drawingml/2006/main">
            <a:r>
              <a:t>https://d1ldvf68ux039x.cloudfront.net/thumbs/photos/1407/1428858/1000w_q95.jpg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Demuestre cómo consultar las SDS durante el turno sin obstáculos. Explique palabras de advertencia, pictogramas y precauciones. Las secciones 2, 4, 7 y 8 tratan peligros, primeros auxilios, manejo/almacenamiento y controles/EPP. Los envases secundarios necesitan etiquetado adecuado, salvo situaciones específicas de uso inmediato. Responder a derrames exige capacitación y protección.</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https://www.osha.gov/hazcom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Solo personal capacitado, equipado y autorizado puede atender un derrame dentro de su función. La comunicación de peligros cubre muchos usos químicos habituales. HAZWOPER se aplica a determinadas operaciones con desechos y respuestas a emergencias. No todos los derrames requieren el mismo curso. Use la SDS y el plan del sitio.</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https://www.osha.gov/hazcom</a:t>
            </a:r>
          </a:p>
          <a:p xmlns:a="http://schemas.openxmlformats.org/drawingml/2006/main">
            <a:r>
              <a:t>https://www.osha.gov/laws-regs/regulations/standardnumber/1926/1926.65</a:t>
            </a:r>
          </a:p>
          <a:p xmlns:a="http://schemas.openxmlformats.org/drawingml/2006/main">
            <a:r>
              <a:t/>
            </a:r>
          </a:p>
          <a:p xmlns:a="http://schemas.openxmlformats.org/drawingml/2006/main">
            <a:r>
              <a:t>Fotografía: U.S. Army</a:t>
            </a:r>
          </a:p>
          <a:p xmlns:a="http://schemas.openxmlformats.org/drawingml/2006/main">
            <a:r>
              <a:t>https://www.army.mil/article/116376/ecbc_partners_with_jpm_elimination_for_personnel_decontamination_training</a:t>
            </a:r>
          </a:p>
          <a:p xmlns:a="http://schemas.openxmlformats.org/drawingml/2006/main">
            <a:r>
              <a:t>https://api.army.mil/e2/c/images/2013/12/04/323325/original.jpg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HAZWOPER significa operaciones con desechos peligrosos y respuesta a emergencias. Bajo 1926.65(e), la elegibilidad para funciones limitadas depende de exposición y condiciones. La respuesta a emergencias bajo (q) tiene niveles de competencia distintos. En el nivel de reconocimiento inicial, se identifica y notifica sin otra acción de respuesta. Esta orientación no demuestra esa competencia. Confirme función, plan y capacitación antes de asignar.</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https://www.osha.gov/laws-regs/regulations/standardnumber/1926/1926.65</a:t>
            </a:r>
          </a:p>
          <a:p xmlns:a="http://schemas.openxmlformats.org/drawingml/2006/main">
            <a:r>
              <a:t/>
            </a:r>
          </a:p>
          <a:p xmlns:a="http://schemas.openxmlformats.org/drawingml/2006/main">
            <a:r>
              <a:t>Fotografía: U.S. National Guard / DVIDS</a:t>
            </a:r>
          </a:p>
          <a:p xmlns:a="http://schemas.openxmlformats.org/drawingml/2006/main">
            <a:r>
              <a:t>https://www.dvidshub.net/image/3796968/cst-pre-eval-sandy-hook</a:t>
            </a:r>
          </a:p>
          <a:p xmlns:a="http://schemas.openxmlformats.org/drawingml/2006/main">
            <a:r>
              <a:t>https://d1ldvf68ux039x.cloudfront.net/thumbs/photos/1709/3796968/1000w_q95.jpg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la Tabla 1 o métodos alternativos de control de exposición de 1926.1153, según corresponda. Evite barrer en seco cuando contribuya a exposición, salvo que los métodos que reduzcan el polvo sean inviables. El aire comprimido tiene restricciones. El respirador obligatorio exige evaluación médica y capacitación. Los modelos ajustados requieren prueba de ajuste y verificación de sello en cada uso. El vello facial no puede interferir con el sello.</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https://www.osha.gov/laws-regs/regulations/standardnumber/1926/1926.1153</a:t>
            </a:r>
          </a:p>
          <a:p xmlns:a="http://schemas.openxmlformats.org/drawingml/2006/main">
            <a:r>
              <a:t>https://www.osha.gov/laws-regs/regulations/standardnumber/1910/1910.134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Analice primero controles del ruido y luego EPP, y las prácticas de conservación auditiva. OSHA no fija un peso universal seguro para levantar. Considere forma, alcance, repetición y capacidad del trabajador. Asegure materiales apilados contra colapso. En tareas industriales confirme la norma aplicable.</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https://www.osha.gov/laws-regs/regulations/standardnumber/1926/1926.52</a:t>
            </a:r>
          </a:p>
          <a:p xmlns:a="http://schemas.openxmlformats.org/drawingml/2006/main">
            <a:r>
              <a:t>https://www.osha.gov/laws-regs/regulations/standardnumber/1926/1926.25</a:t>
            </a:r>
          </a:p>
          <a:p xmlns:a="http://schemas.openxmlformats.org/drawingml/2006/main">
            <a:r>
              <a:t>https://www.osha.gov/laws-regs/regulations/standardnumber/1926/1926.250</a:t>
            </a:r>
          </a:p>
          <a:p xmlns:a="http://schemas.openxmlformats.org/drawingml/2006/main">
            <a:r>
              <a:t/>
            </a:r>
          </a:p>
          <a:p xmlns:a="http://schemas.openxmlformats.org/drawingml/2006/main">
            <a:r>
              <a:t>Fotografía: OSHA</a:t>
            </a:r>
          </a:p>
          <a:p xmlns:a="http://schemas.openxmlformats.org/drawingml/2006/main">
            <a:r>
              <a:t>https://www.osha.gov/etools/construction/falls</a:t>
            </a:r>
          </a:p>
          <a:p xmlns:a="http://schemas.openxmlformats.org/drawingml/2006/main">
            <a:r>
              <a:t>https://www.osha.gov/sites/default/files/inline-images/rebards.jpg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Tabla D-2 de 1926.52 usa dBA con respuesta lenta. Los límites se refieren a exposición antes de la atenuación del protector. Primero se aplican controles técnicos o administrativos factibles. Al exceder la tabla, se requiere un programa eficaz y continuo de conservación auditiva. Use medición y evaluación competente, no suposiciones ni una aplicación de teléfono. Aplique requisitos del sitio o normas más protectoras cuando correspondan.</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https://www.osha.gov/laws-regs/regulations/standardnumber/1926/1926.52</a:t>
            </a:r>
          </a:p>
          <a:p xmlns:a="http://schemas.openxmlformats.org/drawingml/2006/main">
            <a:r>
              <a:t/>
            </a:r>
          </a:p>
          <a:p xmlns:a="http://schemas.openxmlformats.org/drawingml/2006/main">
            <a:r>
              <a:t>Fotografía: OSHA</a:t>
            </a:r>
          </a:p>
          <a:p xmlns:a="http://schemas.openxmlformats.org/drawingml/2006/main">
            <a:r>
              <a:t>https://www.osha.gov/noise</a:t>
            </a:r>
          </a:p>
          <a:p xmlns:a="http://schemas.openxmlformats.org/drawingml/2006/main">
            <a:r>
              <a:t>https://www.osha.gov/sites/default/files/inline-images/image%201_0.jpg</a:t>
            </a:r>
          </a:p>
          <a:p xmlns:a="http://schemas.openxmlformats.org/drawingml/2006/main">
            <a:r>
              <a:t>Imagen ilustrativa de una situación real. No demuestra cumplimiento de todas las normas ni respaldo de CR Pro Staffing.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Siga el plan de calor del empleador, incluida aclimatación, cambios de carga, agua y zonas frescas. Estas son medidas preventivas y no un umbral universal de temperatura o descansos. Importan clima, esfuerzo, ropa y factores individuales. No deje solo a un compañero con síntomas. Identifique la zona fresca más cercana.</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https://www.osha.gov/heat-exposure</a:t>
            </a:r>
          </a:p>
          <a:p xmlns:a="http://schemas.openxmlformats.org/drawingml/2006/main">
            <a:r>
              <a:t>https://www.osha.gov/heat-exposure/illness-first-aid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 es seguro, lleve a la persona a sombra o un lugar fresco. Retire ropa exterior excesiva y enfríe activamente, por ejemplo con inmersión en agua fría o mojando piel/ropa con agua fría y ventilando. Siga al operador del 911 y al personal capacitado. No retrase el enfriamiento para hacer un diagnóstico. No fuerce líquidos a una persona inconsciente, confundida o que vomita.</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https://www.osha.gov/heat-exposure/illness-first-aid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Explique quién llama, quién recibe la ambulancia y cómo se cuenta al personal. Reportar a CR Pro Staffing no sustituye la respuesta de emergencia. Avise al supervisor y al contacto de CR Pro Staffing. Solo personal capacitado presta atención dentro de sus competencias. Nunca entre a un peligro eléctrico, zanja o espacio confinado para rescatar. Mantenga libre el acceso.</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https://www.osha.gov/laws-regs/regulations/standardnumber/1926/1926.50</a:t>
            </a:r>
          </a:p>
          <a:p xmlns:a="http://schemas.openxmlformats.org/drawingml/2006/main">
            <a:r>
              <a:t>https://www.osha.gov/temporaryworkers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complete estos campos antes de presentar en una obra. Confirme orientación del empleador anfitrión, capacitación específica, personas competentes, EPP, rescate y autorización para la tarea. Muestre los lugares al personal. DEA significa desfibrilador externo automático. Los espacios en blanco son intencionales.</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https://www.osha.gov/temporaryworkers</a:t>
            </a:r>
          </a:p>
          <a:p xmlns:a="http://schemas.openxmlformats.org/drawingml/2006/main">
            <a:r>
              <a:t>https://www.osha.gov/laws-regs/regulations/standardnumber/1926/1926.50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Respuestas: transportador: aléjese hasta que personal autorizado aplique el procedimiento y verifique el aislamiento. Montaje de acero: pause y confirme el sistema de caída y transferencia aprobado, sin improvisar anclajes. Aparejos: retire la eslinga y obtenga equipo inspeccionado con capacidad correcta. Calor: llame al 911, active la respuesta y enfríe inmediatamente. No pida realizar tareas sin capacitación.</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https://www.osha.gov/laws-regs/regulations/standardnumber/1926/1926.251</a:t>
            </a:r>
          </a:p>
          <a:p xmlns:a="http://schemas.openxmlformats.org/drawingml/2006/main">
            <a:r>
              <a:t>https://www.osha.gov/laws-regs/regulations/standardnumber/1926/1926.502</a:t>
            </a:r>
          </a:p>
          <a:p xmlns:a="http://schemas.openxmlformats.org/drawingml/2006/main">
            <a:r>
              <a:t>https://www.osha.gov/laws-regs/regulations/standardnumber/1910/1910.147</a:t>
            </a:r>
          </a:p>
          <a:p xmlns:a="http://schemas.openxmlformats.org/drawingml/2006/main">
            <a:r>
              <a:t>https://www.osha.gov/heat-exposure/illness-first-aid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Respuestas: 1. Dejar de usarla, retirarla de servicio y reportarla. 2. No. Se requiere completar el programa Outreach autorizado. 3. Supervisor del empleador anfitrión y representante de CR Pro Staffing. También puede contactar a OSHA. 4. No. Se requiere el procedimiento autorizado de aislamiento y verificación. Repase las respuestas incorrectas. Es un repaso de orientación, no un examen oficial de OSHA.</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https://www.osha.gov/laws-regs/regulations/standardnumber/1926/1926.300</a:t>
            </a:r>
          </a:p>
          <a:p xmlns:a="http://schemas.openxmlformats.org/drawingml/2006/main">
            <a:r>
              <a:t>https://www.osha.gov/training/outreach</a:t>
            </a:r>
          </a:p>
          <a:p xmlns:a="http://schemas.openxmlformats.org/drawingml/2006/main">
            <a:r>
              <a:t>https://www.osha.gov/temporaryworkers</a:t>
            </a:r>
          </a:p>
          <a:p xmlns:a="http://schemas.openxmlformats.org/drawingml/2006/main">
            <a:r>
              <a:t>https://www.osha.gov/laws-regs/regulations/standardnumber/1910/1910.147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Respuestas: 5. Retirarla de servicio y usar equipo inspeccionado con capacidad correcta. 6. Nunca intentar un rescate de entrada no planificado. Llamar al servicio de rescate capacitado designado. 7. Llamar al 911, activar respuesta y enfriar rápidamente. 8. Capacitación, equipo inspeccionado y compatible, anclaje aprobado, espacio libre, control del péndulo y rescate rápido. Pida identificar contactos y punto de reunión.</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https://www.osha.gov/laws-regs/regulations/standardnumber/1926/1926.251</a:t>
            </a:r>
          </a:p>
          <a:p xmlns:a="http://schemas.openxmlformats.org/drawingml/2006/main">
            <a:r>
              <a:t>https://www.osha.gov/laws-regs/regulations/standardnumber/1926/1926.1203</a:t>
            </a:r>
          </a:p>
          <a:p xmlns:a="http://schemas.openxmlformats.org/drawingml/2006/main">
            <a:r>
              <a:t>https://www.osha.gov/heat-exposure/illness-first-aid</a:t>
            </a:r>
          </a:p>
          <a:p xmlns:a="http://schemas.openxmlformats.org/drawingml/2006/main">
            <a:r>
              <a:t>https://www.osha.gov/laws-regs/regulations/standardnumber/1926/1926.502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Respuestas: 9. No. Se requieren instrucción, práctica y evaluación en el lugar de trabajo. 10. No. Mantener distancia, avisar a los responsables y seguir el plan. 11. No. Importan la duración y la exposición combinada del día. 12. No. Mantener los pies en el piso y usar equipo con el alcance adecuado. Vuelva a explicar lo que no se comprendió.</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https://www.osha.gov/laws-regs/regulations/standardnumber/1910/1910.178</a:t>
            </a:r>
          </a:p>
          <a:p xmlns:a="http://schemas.openxmlformats.org/drawingml/2006/main">
            <a:r>
              <a:t>https://www.osha.gov/laws-regs/regulations/standardnumber/1926/1926.65</a:t>
            </a:r>
          </a:p>
          <a:p xmlns:a="http://schemas.openxmlformats.org/drawingml/2006/main">
            <a:r>
              <a:t>https://www.osha.gov/laws-regs/regulations/standardnumber/1926/1926.52</a:t>
            </a:r>
          </a:p>
          <a:p xmlns:a="http://schemas.openxmlformats.org/drawingml/2006/main">
            <a:r>
              <a:t>https://www.osha.gov/laws-regs/regulations/standardnumber/1926/1926.453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Texto sugerido: Asistí a esta orientación, pude hacer preguntas y sé cómo reportar una inquietud de seguridad. La firma documenta participación y no renuncia a derechos, crédito de OSHA Outreach ni competencia para tareas/equipos. Conserve registro, temas, idioma, instructor, repaso y detalles prácticos según las políticas de la empresa. Resuelva capacitación pendiente antes de asignar el trabajo afectado.</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https://www.osha.gov/training/outreach/faq</a:t>
            </a:r>
          </a:p>
          <a:p xmlns:a="http://schemas.openxmlformats.org/drawingml/2006/main">
            <a:r>
              <a:t>https://www.osha.gov/temporaryworkers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Preparado el 21 de octubre de 2026 con fuentes primarias de OSHA. Confirme los requisitos al presentar. Añada políticas aprobadas y contactos reales. No use el logotipo de OSHA ni declare que OSHA aprobó este material. No emita certificaciones ni lo presente como el curso Outreach de 10 horas. Las reglas federales son una base. Los Planes Estatales y el sitio pueden tener requisitos distintos. Las fotos ilustran situaciones y no validan toda la operación mostrada.</a:t>
            </a:r>
          </a:p>
          <a:p xmlns:a="http://schemas.openxmlformats.org/drawingml/2006/main">
            <a:r>
              <a:t/>
            </a:r>
          </a:p>
          <a:p xmlns:a="http://schemas.openxmlformats.org/drawingml/2006/main">
            <a:r>
              <a:t>Fuentes primarias de OSHA, consultadas el 21 de octubre de 2026:</a:t>
            </a:r>
          </a:p>
          <a:p xmlns:a="http://schemas.openxmlformats.org/drawingml/2006/main">
            <a:r>
              <a:t>https://www.osha.gov/training/outreach</a:t>
            </a:r>
          </a:p>
          <a:p xmlns:a="http://schemas.openxmlformats.org/drawingml/2006/main">
            <a:r>
              <a:t>https://www.osha.gov/workers</a:t>
            </a:r>
          </a:p>
          <a:p xmlns:a="http://schemas.openxmlformats.org/drawingml/2006/main">
            <a:r>
              <a:t>https://www.osha.gov/temporaryworkers</a:t>
            </a:r>
          </a:p>
          <a:p xmlns:a="http://schemas.openxmlformats.org/drawingml/2006/main">
            <a:r>
              <a:t>https://www.osha.gov/laws-regs/regulations/standardnumber/1926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68aef4fc64a478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b34cad1c271426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beac5a8af324e1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48cd57f556a437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9f5e94277884af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b567bd7c9f6479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6D7E9B6-1E94-4109-AC9C-2AB81D6CDEB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B971241-89B5-47A3-A495-693973B0C01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E7E65E4-7E7F-4C4A-9750-808180795D5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09EF5B7-56CE-442D-BF2F-0C59C9814B4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08A8D39-86A5-4B02-948C-A31DD7BEC72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25F0F4B-8008-498A-B7C2-AB80B1BBF68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E1B4B3D-B30D-4311-BD23-5A25E902E4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A8081E2-0C57-47CA-B814-526527BB57F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1BF0CEF-EFE8-4830-B0B1-3E22CC5DEAB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71017FD-E051-4814-BE49-2534FF1546F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87a25e061de44da" /><Relationship Type="http://schemas.openxmlformats.org/officeDocument/2006/relationships/slideLayout" Target="/ppt/slideLayouts/slideLayout1.xml" Id="R906dc80133ba4fc3" /><Relationship Type="http://schemas.openxmlformats.org/officeDocument/2006/relationships/slideLayout" Target="/ppt/slideLayouts/slideLayout2.xml" Id="R888f5487e8534c3c" /><Relationship Type="http://schemas.openxmlformats.org/officeDocument/2006/relationships/slideLayout" Target="/ppt/slideLayouts/slideLayout3.xml" Id="R1ef3a5fdc14a487a" /><Relationship Type="http://schemas.openxmlformats.org/officeDocument/2006/relationships/slideLayout" Target="/ppt/slideLayouts/slideLayout4.xml" Id="Ra1c7f173e0c44da4" /><Relationship Type="http://schemas.openxmlformats.org/officeDocument/2006/relationships/slideLayout" Target="/ppt/slideLayouts/slideLayout5.xml" Id="R9d6b0d1f6c1546cf" /><Relationship Type="http://schemas.openxmlformats.org/officeDocument/2006/relationships/slideLayout" Target="/ppt/slideLayouts/slideLayout6.xml" Id="Rc18a90a8eeda445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06dc80133ba4fc3"/>
    <p:sldLayoutId xmlns:r="http://schemas.openxmlformats.org/officeDocument/2006/relationships" id="2147483650" r:id="R888f5487e8534c3c"/>
    <p:sldLayoutId xmlns:r="http://schemas.openxmlformats.org/officeDocument/2006/relationships" id="2147483651" r:id="R1ef3a5fdc14a487a"/>
    <p:sldLayoutId xmlns:r="http://schemas.openxmlformats.org/officeDocument/2006/relationships" id="2147483652" r:id="Ra1c7f173e0c44da4"/>
    <p:sldLayoutId xmlns:r="http://schemas.openxmlformats.org/officeDocument/2006/relationships" id="2147483653" r:id="R9d6b0d1f6c1546cf"/>
    <p:sldLayoutId xmlns:r="http://schemas.openxmlformats.org/officeDocument/2006/relationships" id="2147483654" r:id="Rc18a90a8eeda445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cb0a66ae56b4855" /><Relationship Type="http://schemas.openxmlformats.org/officeDocument/2006/relationships/notesSlide" Target="/ppt/notesSlides/notesSlide1.xml" Id="R3e6b172a3db3426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8dc72ef3ba14b24" /><Relationship Type="http://schemas.openxmlformats.org/officeDocument/2006/relationships/notesSlide" Target="/ppt/notesSlides/notesSlide2.xml" Id="R984b997c885648a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b0df4cc36824020" /><Relationship Type="http://schemas.openxmlformats.org/officeDocument/2006/relationships/notesSlide" Target="/ppt/notesSlides/notesSlide3.xml" Id="Rbe83adabce5c4df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9aa008c1bc348a8" /><Relationship Type="http://schemas.openxmlformats.org/officeDocument/2006/relationships/notesSlide" Target="/ppt/notesSlides/notesSlide4.xml" Id="R4c33e1d29a7e417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0d66e8a953f43cb" /><Relationship Type="http://schemas.openxmlformats.org/officeDocument/2006/relationships/notesSlide" Target="/ppt/notesSlides/notesSlide5.xml" Id="Rf8ef9cbe99c0467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27faeb5c1c84d88" /><Relationship Type="http://schemas.openxmlformats.org/officeDocument/2006/relationships/notesSlide" Target="/ppt/notesSlides/notesSlide6.xml" Id="R3f0267eb99e64bc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70f3f61f9454579" /><Relationship Type="http://schemas.openxmlformats.org/officeDocument/2006/relationships/image" Target="/ppt/media/image.jpeg" Id="R8b50bb1f2fc94e32" /><Relationship Type="http://schemas.openxmlformats.org/officeDocument/2006/relationships/notesSlide" Target="/ppt/notesSlides/notesSlide7.xml" Id="R1219274a1d7c4f9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31b821a31c641f3" /><Relationship Type="http://schemas.openxmlformats.org/officeDocument/2006/relationships/image" Target="/ppt/media/image2.jpeg" Id="R4bf3cc8c1eee41a7" /><Relationship Type="http://schemas.openxmlformats.org/officeDocument/2006/relationships/notesSlide" Target="/ppt/notesSlides/notesSlide8.xml" Id="R8e7e69ac61664d2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609b5c9ee164475" /><Relationship Type="http://schemas.openxmlformats.org/officeDocument/2006/relationships/image" Target="/ppt/media/image3.jpeg" Id="R20f566604a5245f1" /><Relationship Type="http://schemas.openxmlformats.org/officeDocument/2006/relationships/notesSlide" Target="/ppt/notesSlides/notesSlide9.xml" Id="R316ce5e74b9542f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5337c819639454d" /><Relationship Type="http://schemas.openxmlformats.org/officeDocument/2006/relationships/image" Target="/ppt/media/image4.jpeg" Id="R8701ce59bcd845af" /><Relationship Type="http://schemas.openxmlformats.org/officeDocument/2006/relationships/notesSlide" Target="/ppt/notesSlides/notesSlide10.xml" Id="Rd34df342f5f24d7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bfae6993a534257" /><Relationship Type="http://schemas.openxmlformats.org/officeDocument/2006/relationships/image" Target="/ppt/media/image.png" Id="R9fa44cf43ae64f62" /><Relationship Type="http://schemas.openxmlformats.org/officeDocument/2006/relationships/notesSlide" Target="/ppt/notesSlides/notesSlide11.xml" Id="R0b8ca6b20bfc4c7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8c94fd38577847a4" /><Relationship Type="http://schemas.openxmlformats.org/officeDocument/2006/relationships/image" Target="/ppt/media/image5.jpeg" Id="R1c33391179044825" /><Relationship Type="http://schemas.openxmlformats.org/officeDocument/2006/relationships/notesSlide" Target="/ppt/notesSlides/notesSlide12.xml" Id="Rad7eda8682f44d0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3b528e06c6b849c9" /><Relationship Type="http://schemas.openxmlformats.org/officeDocument/2006/relationships/image" Target="/ppt/media/image6.jpeg" Id="R10a515dd8f5047d8" /><Relationship Type="http://schemas.openxmlformats.org/officeDocument/2006/relationships/notesSlide" Target="/ppt/notesSlides/notesSlide13.xml" Id="R03aecb746620476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ac07cd74aa04b7e" /><Relationship Type="http://schemas.openxmlformats.org/officeDocument/2006/relationships/image" Target="/ppt/media/image7.jpeg" Id="R1f6b3934adb94d19" /><Relationship Type="http://schemas.openxmlformats.org/officeDocument/2006/relationships/notesSlide" Target="/ppt/notesSlides/notesSlide14.xml" Id="R0e5aa1262a8b4d4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c19bfe74878d4ffc" /><Relationship Type="http://schemas.openxmlformats.org/officeDocument/2006/relationships/image" Target="/ppt/media/image8.jpeg" Id="R68433b7ac90c4a16" /><Relationship Type="http://schemas.openxmlformats.org/officeDocument/2006/relationships/notesSlide" Target="/ppt/notesSlides/notesSlide15.xml" Id="R09c25893b348448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a19e7fa0f53440a" /><Relationship Type="http://schemas.openxmlformats.org/officeDocument/2006/relationships/notesSlide" Target="/ppt/notesSlides/notesSlide16.xml" Id="R89cc374406b943f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f5f7fcf3bd6b4e6e" /><Relationship Type="http://schemas.openxmlformats.org/officeDocument/2006/relationships/image" Target="/ppt/media/image9.jpeg" Id="R007cdb7313de4120" /><Relationship Type="http://schemas.openxmlformats.org/officeDocument/2006/relationships/notesSlide" Target="/ppt/notesSlides/notesSlide17.xml" Id="R9fde7213302041b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4d42e0423e8e4368" /><Relationship Type="http://schemas.openxmlformats.org/officeDocument/2006/relationships/notesSlide" Target="/ppt/notesSlides/notesSlide18.xml" Id="Re28cbbe11d1440d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6be22fd494334d89" /><Relationship Type="http://schemas.openxmlformats.org/officeDocument/2006/relationships/notesSlide" Target="/ppt/notesSlides/notesSlide19.xml" Id="Radbedde28671408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4235b88c869d4400" /><Relationship Type="http://schemas.openxmlformats.org/officeDocument/2006/relationships/image" Target="/ppt/media/image10.jpeg" Id="R3ed0bbad52124331" /><Relationship Type="http://schemas.openxmlformats.org/officeDocument/2006/relationships/notesSlide" Target="/ppt/notesSlides/notesSlide20.xml" Id="R31a07c4bea8246d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427c2b36513245c6" /><Relationship Type="http://schemas.openxmlformats.org/officeDocument/2006/relationships/image" Target="/ppt/media/image11.jpeg" Id="Rd50844ef778e4946" /><Relationship Type="http://schemas.openxmlformats.org/officeDocument/2006/relationships/notesSlide" Target="/ppt/notesSlides/notesSlide21.xml" Id="R9813e7e392f446b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acb9f8cbb44b4de2" /><Relationship Type="http://schemas.openxmlformats.org/officeDocument/2006/relationships/image" Target="/ppt/media/image12.jpeg" Id="R9047e3a3ed664446" /><Relationship Type="http://schemas.openxmlformats.org/officeDocument/2006/relationships/notesSlide" Target="/ppt/notesSlides/notesSlide22.xml" Id="R0d9a925b78364fe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8b62994c08764810" /><Relationship Type="http://schemas.openxmlformats.org/officeDocument/2006/relationships/notesSlide" Target="/ppt/notesSlides/notesSlide23.xml" Id="Rb405d115085f41d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9fe1e716037c4324" /><Relationship Type="http://schemas.openxmlformats.org/officeDocument/2006/relationships/image" Target="/ppt/media/image13.jpeg" Id="Rb521abe0e3e14693" /><Relationship Type="http://schemas.openxmlformats.org/officeDocument/2006/relationships/notesSlide" Target="/ppt/notesSlides/notesSlide24.xml" Id="Rac374fe7e30c474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821293521a3e428f" /><Relationship Type="http://schemas.openxmlformats.org/officeDocument/2006/relationships/image" Target="/ppt/media/image14.jpeg" Id="Rf1827623275d4865" /><Relationship Type="http://schemas.openxmlformats.org/officeDocument/2006/relationships/notesSlide" Target="/ppt/notesSlides/notesSlide25.xml" Id="Rfca3b4de1db3423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46810189b38c4d02" /><Relationship Type="http://schemas.openxmlformats.org/officeDocument/2006/relationships/notesSlide" Target="/ppt/notesSlides/notesSlide26.xml" Id="Re96e1c2df43849b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6bc79c08cdf242c5" /><Relationship Type="http://schemas.openxmlformats.org/officeDocument/2006/relationships/image" Target="/ppt/media/image15.jpeg" Id="R90d20d6fcdac4bd2" /><Relationship Type="http://schemas.openxmlformats.org/officeDocument/2006/relationships/notesSlide" Target="/ppt/notesSlides/notesSlide27.xml" Id="R56b4d7c16d544a6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29788e9247d14e4a" /><Relationship Type="http://schemas.openxmlformats.org/officeDocument/2006/relationships/image" Target="/ppt/media/image16.jpeg" Id="R0dd9b3f2e4e843d2" /><Relationship Type="http://schemas.openxmlformats.org/officeDocument/2006/relationships/notesSlide" Target="/ppt/notesSlides/notesSlide28.xml" Id="R0006c3ba98b74ba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074061fd2bfe4196" /><Relationship Type="http://schemas.openxmlformats.org/officeDocument/2006/relationships/notesSlide" Target="/ppt/notesSlides/notesSlide29.xml" Id="R29a08c55600a49c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32ae4c76ca54454e" /><Relationship Type="http://schemas.openxmlformats.org/officeDocument/2006/relationships/notesSlide" Target="/ppt/notesSlides/notesSlide30.xml" Id="R880bfcc0ef7f495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b2a61c6c0e354fd0" /><Relationship Type="http://schemas.openxmlformats.org/officeDocument/2006/relationships/notesSlide" Target="/ppt/notesSlides/notesSlide31.xml" Id="R0db931303fa5460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9be6af8a2f8b44b2" /><Relationship Type="http://schemas.openxmlformats.org/officeDocument/2006/relationships/notesSlide" Target="/ppt/notesSlides/notesSlide32.xml" Id="R5c0810c688ff450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e038ef673a9f41c7" /><Relationship Type="http://schemas.openxmlformats.org/officeDocument/2006/relationships/notesSlide" Target="/ppt/notesSlides/notesSlide33.xml" Id="R0746b7a4c0a1461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ae5091883d674c47" /><Relationship Type="http://schemas.openxmlformats.org/officeDocument/2006/relationships/notesSlide" Target="/ppt/notesSlides/notesSlide34.xml" Id="Rcc56e749e3fd44a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3e4d467a5fe243c9" /><Relationship Type="http://schemas.openxmlformats.org/officeDocument/2006/relationships/notesSlide" Target="/ppt/notesSlides/notesSlide35.xml" Id="Rde7427df853446f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bec02129cf8b428b" /><Relationship Type="http://schemas.openxmlformats.org/officeDocument/2006/relationships/notesSlide" Target="/ppt/notesSlides/notesSlide36.xml" Id="R6ebcb427d2bf414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5aa0f2e797ed4ca6" /><Relationship Type="http://schemas.openxmlformats.org/officeDocument/2006/relationships/notesSlide" Target="/ppt/notesSlides/notesSlide37.xml" Id="R02eff2a62c6547dd"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7dc1fa39767f40f6" /><Relationship Type="http://schemas.openxmlformats.org/officeDocument/2006/relationships/notesSlide" Target="/ppt/notesSlides/notesSlide38.xml" Id="R31b73d98cd574d88" /></Relationships>
</file>

<file path=ppt/slides/slide1.xml><?xml version="1.0" encoding="utf-8"?>
<p:sld xmlns:p="http://schemas.openxmlformats.org/presentationml/2006/main">
  <p:cSld>
    <p:bg>
      <p:bgPr>
        <a:solidFill xmlns:a="http://schemas.openxmlformats.org/drawingml/2006/main">
          <a:srgbClr val="132A3A"/>
        </a:solidFill>
      </p:bgPr>
    </p:bg>
    <p:spTree>
      <p:nvGrpSpPr>
        <p:cNvPr id="1" name=""/>
        <p:cNvGrpSpPr/>
        <p:nvPr/>
      </p:nvGrpSpPr>
      <p:grpSpPr>
        <a:xfrm xmlns:a="http://schemas.openxmlformats.org/drawingml/2006/main"/>
      </p:grpSpPr>
      <p:sp>
        <p:nvSpPr>
          <p:cNvPr id="7" name="orange-rule">
            <a:extLst xmlns:a="http://schemas.openxmlformats.org/drawingml/2006/main">
              <a:ext uri="{FF2B5EF4-FFF2-40B4-BE49-F238E27FC236}">
                <a16:creationId xmlns:a16="http://schemas.microsoft.com/office/drawing/2014/main" id="{2B63243A-A1F9-4A80-813A-1654F0D6823A}"/>
              </a:ext>
            </a:extLst>
          </p:cNvPr>
          <p:cNvSpPr>
            <a:spLocks xmlns:a="http://schemas.openxmlformats.org/drawingml/2006/main" noGrp="1"/>
          </p:cNvSpPr>
          <p:nvPr/>
        </p:nvSpPr>
        <p:spPr>
          <a:xfrm xmlns:a="http://schemas.openxmlformats.org/drawingml/2006/main">
            <a:off x="609600" y="666750"/>
            <a:ext cx="952500" cy="7620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brand">
            <a:extLst xmlns:a="http://schemas.openxmlformats.org/drawingml/2006/main">
              <a:ext uri="{FF2B5EF4-FFF2-40B4-BE49-F238E27FC236}">
                <a16:creationId xmlns:a16="http://schemas.microsoft.com/office/drawing/2014/main" id="{0A0666B7-0558-42BA-8C41-D2673F623C9D}"/>
              </a:ext>
            </a:extLst>
          </p:cNvPr>
          <p:cNvSpPr>
            <a:spLocks xmlns:a="http://schemas.openxmlformats.org/drawingml/2006/main" noGrp="1"/>
          </p:cNvSpPr>
          <p:nvPr/>
        </p:nvSpPr>
        <p:spPr>
          <a:xfrm xmlns:a="http://schemas.openxmlformats.org/drawingml/2006/main">
            <a:off x="609600" y="981075"/>
            <a:ext cx="8572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100" b="1">
                <a:solidFill>
                  <a:srgbClr val="FFFFFF"/>
                </a:solidFill>
                <a:latin typeface="Arial"/>
                <a:ea typeface="Arial"/>
                <a:cs typeface="Arial"/>
              </a:defRPr>
            </a:defPPr>
            <a:lvl1pPr>
              <a:buNone/>
              <a:defRPr sz="2100" b="1">
                <a:solidFill>
                  <a:srgbClr val="FFFFFF"/>
                </a:solidFill>
                <a:latin typeface="Arial"/>
                <a:ea typeface="Arial"/>
                <a:cs typeface="Arial"/>
              </a:defRPr>
            </a:lvl1pPr>
            <a:lvl2pPr>
              <a:buNone/>
              <a:defRPr sz="2100" b="1">
                <a:solidFill>
                  <a:srgbClr val="FFFFFF"/>
                </a:solidFill>
                <a:latin typeface="Arial"/>
                <a:ea typeface="Arial"/>
                <a:cs typeface="Arial"/>
              </a:defRPr>
            </a:lvl2pPr>
            <a:lvl3pPr>
              <a:buNone/>
              <a:defRPr sz="2100" b="1">
                <a:solidFill>
                  <a:srgbClr val="FFFFFF"/>
                </a:solidFill>
                <a:latin typeface="Arial"/>
                <a:ea typeface="Arial"/>
                <a:cs typeface="Arial"/>
              </a:defRPr>
            </a:lvl3pPr>
            <a:lvl4pPr>
              <a:buNone/>
              <a:defRPr sz="2100" b="1">
                <a:solidFill>
                  <a:srgbClr val="FFFFFF"/>
                </a:solidFill>
                <a:latin typeface="Arial"/>
                <a:ea typeface="Arial"/>
                <a:cs typeface="Arial"/>
              </a:defRPr>
            </a:lvl4pPr>
            <a:lvl5pPr>
              <a:buNone/>
              <a:defRPr sz="2100" b="1">
                <a:solidFill>
                  <a:srgbClr val="FFFFFF"/>
                </a:solidFill>
                <a:latin typeface="Arial"/>
                <a:ea typeface="Arial"/>
                <a:cs typeface="Arial"/>
              </a:defRPr>
            </a:lvl5pPr>
            <a:lvl6pPr>
              <a:buNone/>
              <a:defRPr sz="2100" b="1">
                <a:solidFill>
                  <a:srgbClr val="FFFFFF"/>
                </a:solidFill>
                <a:latin typeface="Arial"/>
                <a:ea typeface="Arial"/>
                <a:cs typeface="Arial"/>
              </a:defRPr>
            </a:lvl6pPr>
            <a:lvl7pPr>
              <a:buNone/>
              <a:defRPr sz="2100" b="1">
                <a:solidFill>
                  <a:srgbClr val="FFFFFF"/>
                </a:solidFill>
                <a:latin typeface="Arial"/>
                <a:ea typeface="Arial"/>
                <a:cs typeface="Arial"/>
              </a:defRPr>
            </a:lvl7pPr>
            <a:lvl8pPr>
              <a:buNone/>
              <a:defRPr sz="2100" b="1">
                <a:solidFill>
                  <a:srgbClr val="FFFFFF"/>
                </a:solidFill>
                <a:latin typeface="Arial"/>
                <a:ea typeface="Arial"/>
                <a:cs typeface="Arial"/>
              </a:defRPr>
            </a:lvl8pPr>
            <a:lvl9pPr>
              <a:buNone/>
              <a:defRPr sz="2100" b="1">
                <a:solidFill>
                  <a:srgbClr val="FFFFFF"/>
                </a:solidFill>
                <a:latin typeface="Arial"/>
                <a:ea typeface="Arial"/>
                <a:cs typeface="Arial"/>
              </a:defRPr>
            </a:lvl9pPr>
          </a:lstStyle>
          <a:p xmlns:a="http://schemas.openxmlformats.org/drawingml/2006/main">
            <a:pPr>
              <a:buNone/>
              <a:defRPr sz="2100" b="1">
                <a:solidFill>
                  <a:srgbClr val="FFFFFF"/>
                </a:solidFill>
                <a:latin typeface="Arial"/>
                <a:ea typeface="Arial"/>
                <a:cs typeface="Arial"/>
              </a:defRPr>
            </a:pPr>
            <a:r>
              <a:rPr sz="2100" b="1">
                <a:solidFill>
                  <a:srgbClr val="FFFFFF"/>
                </a:solidFill>
                <a:latin typeface="Arial"/>
                <a:ea typeface="Arial"/>
                <a:cs typeface="Arial"/>
              </a:rPr>
              <a:t>CR PRO STAFFING</a:t>
            </a:r>
          </a:p>
        </p:txBody>
      </p:sp>
      <p:sp>
        <p:nvSpPr>
          <p:cNvPr id="3" name="title">
            <a:extLst xmlns:a="http://schemas.openxmlformats.org/drawingml/2006/main">
              <a:ext uri="{FF2B5EF4-FFF2-40B4-BE49-F238E27FC236}">
                <a16:creationId xmlns:a16="http://schemas.microsoft.com/office/drawing/2014/main" id="{33655646-1B94-4A8F-976F-E8196531C26E}"/>
              </a:ext>
            </a:extLst>
          </p:cNvPr>
          <p:cNvSpPr>
            <a:spLocks xmlns:a="http://schemas.openxmlformats.org/drawingml/2006/main" noGrp="1"/>
          </p:cNvSpPr>
          <p:nvPr/>
        </p:nvSpPr>
        <p:spPr>
          <a:xfrm xmlns:a="http://schemas.openxmlformats.org/drawingml/2006/main">
            <a:off x="609600" y="1924050"/>
            <a:ext cx="1047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4950" b="1">
                <a:solidFill>
                  <a:srgbClr val="FFFFFF"/>
                </a:solidFill>
                <a:latin typeface="Arial"/>
                <a:ea typeface="Arial"/>
                <a:cs typeface="Arial"/>
              </a:defRPr>
            </a:defPPr>
            <a:lvl1pPr>
              <a:buNone/>
              <a:defRPr sz="5250" b="1">
                <a:solidFill>
                  <a:srgbClr val="FFFFFF"/>
                </a:solidFill>
                <a:latin typeface="Arial"/>
                <a:ea typeface="Arial"/>
                <a:cs typeface="Arial"/>
              </a:defRPr>
            </a:lvl1pPr>
            <a:lvl2pPr>
              <a:buNone/>
              <a:defRPr sz="5250" b="1">
                <a:solidFill>
                  <a:srgbClr val="FFFFFF"/>
                </a:solidFill>
                <a:latin typeface="Arial"/>
                <a:ea typeface="Arial"/>
                <a:cs typeface="Arial"/>
              </a:defRPr>
            </a:lvl2pPr>
            <a:lvl3pPr>
              <a:buNone/>
              <a:defRPr sz="5250" b="1">
                <a:solidFill>
                  <a:srgbClr val="FFFFFF"/>
                </a:solidFill>
                <a:latin typeface="Arial"/>
                <a:ea typeface="Arial"/>
                <a:cs typeface="Arial"/>
              </a:defRPr>
            </a:lvl3pPr>
            <a:lvl4pPr>
              <a:buNone/>
              <a:defRPr sz="5250" b="1">
                <a:solidFill>
                  <a:srgbClr val="FFFFFF"/>
                </a:solidFill>
                <a:latin typeface="Arial"/>
                <a:ea typeface="Arial"/>
                <a:cs typeface="Arial"/>
              </a:defRPr>
            </a:lvl4pPr>
            <a:lvl5pPr>
              <a:buNone/>
              <a:defRPr sz="5250" b="1">
                <a:solidFill>
                  <a:srgbClr val="FFFFFF"/>
                </a:solidFill>
                <a:latin typeface="Arial"/>
                <a:ea typeface="Arial"/>
                <a:cs typeface="Arial"/>
              </a:defRPr>
            </a:lvl5pPr>
            <a:lvl6pPr>
              <a:buNone/>
              <a:defRPr sz="5250" b="1">
                <a:solidFill>
                  <a:srgbClr val="FFFFFF"/>
                </a:solidFill>
                <a:latin typeface="Arial"/>
                <a:ea typeface="Arial"/>
                <a:cs typeface="Arial"/>
              </a:defRPr>
            </a:lvl6pPr>
            <a:lvl7pPr>
              <a:buNone/>
              <a:defRPr sz="5250" b="1">
                <a:solidFill>
                  <a:srgbClr val="FFFFFF"/>
                </a:solidFill>
                <a:latin typeface="Arial"/>
                <a:ea typeface="Arial"/>
                <a:cs typeface="Arial"/>
              </a:defRPr>
            </a:lvl7pPr>
            <a:lvl8pPr>
              <a:buNone/>
              <a:defRPr sz="5250" b="1">
                <a:solidFill>
                  <a:srgbClr val="FFFFFF"/>
                </a:solidFill>
                <a:latin typeface="Arial"/>
                <a:ea typeface="Arial"/>
                <a:cs typeface="Arial"/>
              </a:defRPr>
            </a:lvl8pPr>
            <a:lvl9pPr>
              <a:buNone/>
              <a:defRPr sz="5250" b="1">
                <a:solidFill>
                  <a:srgbClr val="FFFFFF"/>
                </a:solidFill>
                <a:latin typeface="Arial"/>
                <a:ea typeface="Arial"/>
                <a:cs typeface="Arial"/>
              </a:defRPr>
            </a:lvl9pPr>
          </a:lstStyle>
          <a:p xmlns:a="http://schemas.openxmlformats.org/drawingml/2006/main">
            <a:pPr>
              <a:buNone/>
              <a:defRPr sz="5250" b="1">
                <a:solidFill>
                  <a:srgbClr val="FFFFFF"/>
                </a:solidFill>
                <a:latin typeface="Arial"/>
                <a:ea typeface="Arial"/>
                <a:cs typeface="Arial"/>
              </a:defRPr>
            </a:pPr>
            <a:r>
              <a:rPr sz="4950" b="1">
                <a:solidFill>
                  <a:srgbClr val="FFFFFF"/>
                </a:solidFill>
                <a:latin typeface="Arial"/>
                <a:ea typeface="Arial"/>
                <a:cs typeface="Arial"/>
              </a:rPr>
              <a:t>Orientación de seguridad</a:t>
            </a:r>
          </a:p>
          <a:p xmlns:a="http://schemas.openxmlformats.org/drawingml/2006/main">
            <a:pPr>
              <a:buNone/>
              <a:defRPr sz="5250" b="1">
                <a:solidFill>
                  <a:srgbClr val="FFFFFF"/>
                </a:solidFill>
                <a:latin typeface="Arial"/>
                <a:ea typeface="Arial"/>
                <a:cs typeface="Arial"/>
              </a:defRPr>
            </a:pPr>
            <a:r>
              <a:rPr sz="4950" b="1">
                <a:solidFill>
                  <a:srgbClr val="FFFFFF"/>
                </a:solidFill>
                <a:latin typeface="Arial"/>
                <a:ea typeface="Arial"/>
                <a:cs typeface="Arial"/>
              </a:rPr>
              <a:t>en la construcción</a:t>
            </a:r>
          </a:p>
        </p:txBody>
      </p:sp>
      <p:sp>
        <p:nvSpPr>
          <p:cNvPr id="4" name="audience">
            <a:extLst xmlns:a="http://schemas.openxmlformats.org/drawingml/2006/main">
              <a:ext uri="{FF2B5EF4-FFF2-40B4-BE49-F238E27FC236}">
                <a16:creationId xmlns:a16="http://schemas.microsoft.com/office/drawing/2014/main" id="{AF8DECEA-83C3-43A4-A060-9F321D9AAA53}"/>
              </a:ext>
            </a:extLst>
          </p:cNvPr>
          <p:cNvSpPr>
            <a:spLocks xmlns:a="http://schemas.openxmlformats.org/drawingml/2006/main" noGrp="1"/>
          </p:cNvSpPr>
          <p:nvPr/>
        </p:nvSpPr>
        <p:spPr>
          <a:xfrm xmlns:a="http://schemas.openxmlformats.org/drawingml/2006/main">
            <a:off x="628650" y="4010025"/>
            <a:ext cx="9620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0">
                <a:solidFill>
                  <a:srgbClr val="D7E2EA"/>
                </a:solidFill>
                <a:latin typeface="Arial"/>
                <a:ea typeface="Arial"/>
                <a:cs typeface="Arial"/>
              </a:defRPr>
            </a:defPPr>
            <a:lvl1pPr>
              <a:buNone/>
              <a:defRPr sz="2025" b="0">
                <a:solidFill>
                  <a:srgbClr val="D7E2EA"/>
                </a:solidFill>
                <a:latin typeface="Arial"/>
                <a:ea typeface="Arial"/>
                <a:cs typeface="Arial"/>
              </a:defRPr>
            </a:lvl1pPr>
            <a:lvl2pPr>
              <a:buNone/>
              <a:defRPr sz="2025" b="0">
                <a:solidFill>
                  <a:srgbClr val="D7E2EA"/>
                </a:solidFill>
                <a:latin typeface="Arial"/>
                <a:ea typeface="Arial"/>
                <a:cs typeface="Arial"/>
              </a:defRPr>
            </a:lvl2pPr>
            <a:lvl3pPr>
              <a:buNone/>
              <a:defRPr sz="2025" b="0">
                <a:solidFill>
                  <a:srgbClr val="D7E2EA"/>
                </a:solidFill>
                <a:latin typeface="Arial"/>
                <a:ea typeface="Arial"/>
                <a:cs typeface="Arial"/>
              </a:defRPr>
            </a:lvl3pPr>
            <a:lvl4pPr>
              <a:buNone/>
              <a:defRPr sz="2025" b="0">
                <a:solidFill>
                  <a:srgbClr val="D7E2EA"/>
                </a:solidFill>
                <a:latin typeface="Arial"/>
                <a:ea typeface="Arial"/>
                <a:cs typeface="Arial"/>
              </a:defRPr>
            </a:lvl4pPr>
            <a:lvl5pPr>
              <a:buNone/>
              <a:defRPr sz="2025" b="0">
                <a:solidFill>
                  <a:srgbClr val="D7E2EA"/>
                </a:solidFill>
                <a:latin typeface="Arial"/>
                <a:ea typeface="Arial"/>
                <a:cs typeface="Arial"/>
              </a:defRPr>
            </a:lvl5pPr>
            <a:lvl6pPr>
              <a:buNone/>
              <a:defRPr sz="2025" b="0">
                <a:solidFill>
                  <a:srgbClr val="D7E2EA"/>
                </a:solidFill>
                <a:latin typeface="Arial"/>
                <a:ea typeface="Arial"/>
                <a:cs typeface="Arial"/>
              </a:defRPr>
            </a:lvl6pPr>
            <a:lvl7pPr>
              <a:buNone/>
              <a:defRPr sz="2025" b="0">
                <a:solidFill>
                  <a:srgbClr val="D7E2EA"/>
                </a:solidFill>
                <a:latin typeface="Arial"/>
                <a:ea typeface="Arial"/>
                <a:cs typeface="Arial"/>
              </a:defRPr>
            </a:lvl7pPr>
            <a:lvl8pPr>
              <a:buNone/>
              <a:defRPr sz="2025" b="0">
                <a:solidFill>
                  <a:srgbClr val="D7E2EA"/>
                </a:solidFill>
                <a:latin typeface="Arial"/>
                <a:ea typeface="Arial"/>
                <a:cs typeface="Arial"/>
              </a:defRPr>
            </a:lvl8pPr>
            <a:lvl9pPr>
              <a:buNone/>
              <a:defRPr sz="2025" b="0">
                <a:solidFill>
                  <a:srgbClr val="D7E2EA"/>
                </a:solidFill>
                <a:latin typeface="Arial"/>
                <a:ea typeface="Arial"/>
                <a:cs typeface="Arial"/>
              </a:defRPr>
            </a:lvl9pPr>
          </a:lstStyle>
          <a:p xmlns:a="http://schemas.openxmlformats.org/drawingml/2006/main">
            <a:pPr>
              <a:buNone/>
              <a:defRPr sz="2025" b="0">
                <a:solidFill>
                  <a:srgbClr val="D7E2EA"/>
                </a:solidFill>
                <a:latin typeface="Arial"/>
                <a:ea typeface="Arial"/>
                <a:cs typeface="Arial"/>
              </a:defRPr>
            </a:pPr>
            <a:r>
              <a:rPr sz="2025" b="0">
                <a:solidFill>
                  <a:srgbClr val="D7E2EA"/>
                </a:solidFill>
                <a:latin typeface="Arial"/>
                <a:ea typeface="Arial"/>
                <a:cs typeface="Arial"/>
              </a:rPr>
              <a:t>Para trabajadores de construcción, mecánicos industriales, montadores de estructuras de acero y aparejadores</a:t>
            </a:r>
          </a:p>
        </p:txBody>
      </p:sp>
      <p:sp>
        <p:nvSpPr>
          <p:cNvPr id="5" name="scope">
            <a:extLst xmlns:a="http://schemas.openxmlformats.org/drawingml/2006/main">
              <a:ext uri="{FF2B5EF4-FFF2-40B4-BE49-F238E27FC236}">
                <a16:creationId xmlns:a16="http://schemas.microsoft.com/office/drawing/2014/main" id="{69739478-B3A3-43DA-B8A6-FF2ED3460497}"/>
              </a:ext>
            </a:extLst>
          </p:cNvPr>
          <p:cNvSpPr>
            <a:spLocks xmlns:a="http://schemas.openxmlformats.org/drawingml/2006/main" noGrp="1"/>
          </p:cNvSpPr>
          <p:nvPr/>
        </p:nvSpPr>
        <p:spPr>
          <a:xfrm xmlns:a="http://schemas.openxmlformats.org/drawingml/2006/main">
            <a:off x="628650" y="5010150"/>
            <a:ext cx="10001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E9A226"/>
                </a:solidFill>
                <a:latin typeface="Arial"/>
                <a:ea typeface="Arial"/>
                <a:cs typeface="Arial"/>
              </a:defRPr>
            </a:defPPr>
            <a:lvl1pPr>
              <a:buNone/>
              <a:defRPr sz="2175" b="1">
                <a:solidFill>
                  <a:srgbClr val="E9A226"/>
                </a:solidFill>
                <a:latin typeface="Arial"/>
                <a:ea typeface="Arial"/>
                <a:cs typeface="Arial"/>
              </a:defRPr>
            </a:lvl1pPr>
            <a:lvl2pPr>
              <a:buNone/>
              <a:defRPr sz="2175" b="1">
                <a:solidFill>
                  <a:srgbClr val="E9A226"/>
                </a:solidFill>
                <a:latin typeface="Arial"/>
                <a:ea typeface="Arial"/>
                <a:cs typeface="Arial"/>
              </a:defRPr>
            </a:lvl2pPr>
            <a:lvl3pPr>
              <a:buNone/>
              <a:defRPr sz="2175" b="1">
                <a:solidFill>
                  <a:srgbClr val="E9A226"/>
                </a:solidFill>
                <a:latin typeface="Arial"/>
                <a:ea typeface="Arial"/>
                <a:cs typeface="Arial"/>
              </a:defRPr>
            </a:lvl3pPr>
            <a:lvl4pPr>
              <a:buNone/>
              <a:defRPr sz="2175" b="1">
                <a:solidFill>
                  <a:srgbClr val="E9A226"/>
                </a:solidFill>
                <a:latin typeface="Arial"/>
                <a:ea typeface="Arial"/>
                <a:cs typeface="Arial"/>
              </a:defRPr>
            </a:lvl4pPr>
            <a:lvl5pPr>
              <a:buNone/>
              <a:defRPr sz="2175" b="1">
                <a:solidFill>
                  <a:srgbClr val="E9A226"/>
                </a:solidFill>
                <a:latin typeface="Arial"/>
                <a:ea typeface="Arial"/>
                <a:cs typeface="Arial"/>
              </a:defRPr>
            </a:lvl5pPr>
            <a:lvl6pPr>
              <a:buNone/>
              <a:defRPr sz="2175" b="1">
                <a:solidFill>
                  <a:srgbClr val="E9A226"/>
                </a:solidFill>
                <a:latin typeface="Arial"/>
                <a:ea typeface="Arial"/>
                <a:cs typeface="Arial"/>
              </a:defRPr>
            </a:lvl6pPr>
            <a:lvl7pPr>
              <a:buNone/>
              <a:defRPr sz="2175" b="1">
                <a:solidFill>
                  <a:srgbClr val="E9A226"/>
                </a:solidFill>
                <a:latin typeface="Arial"/>
                <a:ea typeface="Arial"/>
                <a:cs typeface="Arial"/>
              </a:defRPr>
            </a:lvl7pPr>
            <a:lvl8pPr>
              <a:buNone/>
              <a:defRPr sz="2175" b="1">
                <a:solidFill>
                  <a:srgbClr val="E9A226"/>
                </a:solidFill>
                <a:latin typeface="Arial"/>
                <a:ea typeface="Arial"/>
                <a:cs typeface="Arial"/>
              </a:defRPr>
            </a:lvl8pPr>
            <a:lvl9pPr>
              <a:buNone/>
              <a:defRPr sz="2175" b="1">
                <a:solidFill>
                  <a:srgbClr val="E9A226"/>
                </a:solidFill>
                <a:latin typeface="Arial"/>
                <a:ea typeface="Arial"/>
                <a:cs typeface="Arial"/>
              </a:defRPr>
            </a:lvl9pPr>
          </a:lstStyle>
          <a:p xmlns:a="http://schemas.openxmlformats.org/drawingml/2006/main">
            <a:pPr>
              <a:buNone/>
              <a:defRPr sz="2175" b="1">
                <a:solidFill>
                  <a:srgbClr val="E9A226"/>
                </a:solidFill>
                <a:latin typeface="Arial"/>
                <a:ea typeface="Arial"/>
                <a:cs typeface="Arial"/>
              </a:defRPr>
            </a:pPr>
            <a:r>
              <a:rPr sz="2025" b="1">
                <a:solidFill>
                  <a:srgbClr val="E9A226"/>
                </a:solidFill>
                <a:latin typeface="Arial"/>
                <a:ea typeface="Arial"/>
                <a:cs typeface="Arial"/>
              </a:rPr>
              <a:t>Orientación de la empresa basada en temas de OSHA 10</a:t>
            </a:r>
          </a:p>
        </p:txBody>
      </p:sp>
      <p:sp>
        <p:nvSpPr>
          <p:cNvPr id="6" name="disclosure">
            <a:extLst xmlns:a="http://schemas.openxmlformats.org/drawingml/2006/main">
              <a:ext uri="{FF2B5EF4-FFF2-40B4-BE49-F238E27FC236}">
                <a16:creationId xmlns:a16="http://schemas.microsoft.com/office/drawing/2014/main" id="{CA0F7289-1D44-42EB-B713-EC2E561118E6}"/>
              </a:ext>
            </a:extLst>
          </p:cNvPr>
          <p:cNvSpPr>
            <a:spLocks xmlns:a="http://schemas.openxmlformats.org/drawingml/2006/main" noGrp="1"/>
          </p:cNvSpPr>
          <p:nvPr/>
        </p:nvSpPr>
        <p:spPr>
          <a:xfrm xmlns:a="http://schemas.openxmlformats.org/drawingml/2006/main">
            <a:off x="628650" y="6076950"/>
            <a:ext cx="10858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75" b="0">
                <a:solidFill>
                  <a:srgbClr val="D7E2EA"/>
                </a:solidFill>
                <a:latin typeface="Arial"/>
                <a:ea typeface="Arial"/>
                <a:cs typeface="Arial"/>
              </a:defRPr>
            </a:defPPr>
            <a:lvl1pPr>
              <a:buNone/>
              <a:defRPr sz="1575" b="0">
                <a:solidFill>
                  <a:srgbClr val="D7E2EA"/>
                </a:solidFill>
                <a:latin typeface="Arial"/>
                <a:ea typeface="Arial"/>
                <a:cs typeface="Arial"/>
              </a:defRPr>
            </a:lvl1pPr>
            <a:lvl2pPr>
              <a:buNone/>
              <a:defRPr sz="1575" b="0">
                <a:solidFill>
                  <a:srgbClr val="D7E2EA"/>
                </a:solidFill>
                <a:latin typeface="Arial"/>
                <a:ea typeface="Arial"/>
                <a:cs typeface="Arial"/>
              </a:defRPr>
            </a:lvl2pPr>
            <a:lvl3pPr>
              <a:buNone/>
              <a:defRPr sz="1575" b="0">
                <a:solidFill>
                  <a:srgbClr val="D7E2EA"/>
                </a:solidFill>
                <a:latin typeface="Arial"/>
                <a:ea typeface="Arial"/>
                <a:cs typeface="Arial"/>
              </a:defRPr>
            </a:lvl3pPr>
            <a:lvl4pPr>
              <a:buNone/>
              <a:defRPr sz="1575" b="0">
                <a:solidFill>
                  <a:srgbClr val="D7E2EA"/>
                </a:solidFill>
                <a:latin typeface="Arial"/>
                <a:ea typeface="Arial"/>
                <a:cs typeface="Arial"/>
              </a:defRPr>
            </a:lvl4pPr>
            <a:lvl5pPr>
              <a:buNone/>
              <a:defRPr sz="1575" b="0">
                <a:solidFill>
                  <a:srgbClr val="D7E2EA"/>
                </a:solidFill>
                <a:latin typeface="Arial"/>
                <a:ea typeface="Arial"/>
                <a:cs typeface="Arial"/>
              </a:defRPr>
            </a:lvl5pPr>
            <a:lvl6pPr>
              <a:buNone/>
              <a:defRPr sz="1575" b="0">
                <a:solidFill>
                  <a:srgbClr val="D7E2EA"/>
                </a:solidFill>
                <a:latin typeface="Arial"/>
                <a:ea typeface="Arial"/>
                <a:cs typeface="Arial"/>
              </a:defRPr>
            </a:lvl6pPr>
            <a:lvl7pPr>
              <a:buNone/>
              <a:defRPr sz="1575" b="0">
                <a:solidFill>
                  <a:srgbClr val="D7E2EA"/>
                </a:solidFill>
                <a:latin typeface="Arial"/>
                <a:ea typeface="Arial"/>
                <a:cs typeface="Arial"/>
              </a:defRPr>
            </a:lvl7pPr>
            <a:lvl8pPr>
              <a:buNone/>
              <a:defRPr sz="1575" b="0">
                <a:solidFill>
                  <a:srgbClr val="D7E2EA"/>
                </a:solidFill>
                <a:latin typeface="Arial"/>
                <a:ea typeface="Arial"/>
                <a:cs typeface="Arial"/>
              </a:defRPr>
            </a:lvl8pPr>
            <a:lvl9pPr>
              <a:buNone/>
              <a:defRPr sz="1575" b="0">
                <a:solidFill>
                  <a:srgbClr val="D7E2EA"/>
                </a:solidFill>
                <a:latin typeface="Arial"/>
                <a:ea typeface="Arial"/>
                <a:cs typeface="Arial"/>
              </a:defRPr>
            </a:lvl9pPr>
          </a:lstStyle>
          <a:p xmlns:a="http://schemas.openxmlformats.org/drawingml/2006/main">
            <a:pPr>
              <a:buNone/>
              <a:defRPr sz="1575" b="0">
                <a:solidFill>
                  <a:srgbClr val="D7E2EA"/>
                </a:solidFill>
                <a:latin typeface="Arial"/>
                <a:ea typeface="Arial"/>
                <a:cs typeface="Arial"/>
              </a:defRPr>
            </a:pPr>
            <a:r>
              <a:rPr sz="1575" b="0">
                <a:solidFill>
                  <a:srgbClr val="D7E2EA"/>
                </a:solidFill>
                <a:latin typeface="Arial"/>
                <a:ea typeface="Arial"/>
                <a:cs typeface="Arial"/>
              </a:rPr>
              <a:t>Orientación de la empresa. No otorga crédito Outreach ni tarjeta OSHA 10.</a:t>
            </a:r>
          </a:p>
        </p:txBody>
      </p:sp>
      <p:sp>
        <p:nvSpPr>
          <p:cNvPr id="8" name="company-footer">
            <a:extLst xmlns:a="http://schemas.openxmlformats.org/drawingml/2006/main">
              <a:ext uri="{FF2B5EF4-FFF2-40B4-BE49-F238E27FC236}">
                <a16:creationId xmlns:a16="http://schemas.microsoft.com/office/drawing/2014/main" id="{7B736D72-8BFC-4B14-BF08-ED8152D60EBD}"/>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FFFFFF"/>
                </a:solidFill>
                <a:latin typeface="Arial"/>
                <a:ea typeface="Arial"/>
                <a:cs typeface="Arial"/>
              </a:defRPr>
            </a:defPPr>
            <a:lvl1pPr algn="r">
              <a:defRPr sz="1200" b="1">
                <a:solidFill>
                  <a:srgbClr val="FFFFFF"/>
                </a:solidFill>
                <a:latin typeface="Arial"/>
                <a:ea typeface="Arial"/>
                <a:cs typeface="Arial"/>
              </a:defRPr>
            </a:lvl1pPr>
            <a:lvl2pPr algn="r">
              <a:defRPr sz="1200" b="1">
                <a:solidFill>
                  <a:srgbClr val="FFFFFF"/>
                </a:solidFill>
                <a:latin typeface="Arial"/>
                <a:ea typeface="Arial"/>
                <a:cs typeface="Arial"/>
              </a:defRPr>
            </a:lvl2pPr>
            <a:lvl3pPr algn="r">
              <a:defRPr sz="1200" b="1">
                <a:solidFill>
                  <a:srgbClr val="FFFFFF"/>
                </a:solidFill>
                <a:latin typeface="Arial"/>
                <a:ea typeface="Arial"/>
                <a:cs typeface="Arial"/>
              </a:defRPr>
            </a:lvl3pPr>
            <a:lvl4pPr algn="r">
              <a:defRPr sz="1200" b="1">
                <a:solidFill>
                  <a:srgbClr val="FFFFFF"/>
                </a:solidFill>
                <a:latin typeface="Arial"/>
                <a:ea typeface="Arial"/>
                <a:cs typeface="Arial"/>
              </a:defRPr>
            </a:lvl4pPr>
            <a:lvl5pPr algn="r">
              <a:defRPr sz="1200" b="1">
                <a:solidFill>
                  <a:srgbClr val="FFFFFF"/>
                </a:solidFill>
                <a:latin typeface="Arial"/>
                <a:ea typeface="Arial"/>
                <a:cs typeface="Arial"/>
              </a:defRPr>
            </a:lvl5pPr>
            <a:lvl6pPr algn="r">
              <a:defRPr sz="1200" b="1">
                <a:solidFill>
                  <a:srgbClr val="FFFFFF"/>
                </a:solidFill>
                <a:latin typeface="Arial"/>
                <a:ea typeface="Arial"/>
                <a:cs typeface="Arial"/>
              </a:defRPr>
            </a:lvl6pPr>
            <a:lvl7pPr algn="r">
              <a:defRPr sz="1200" b="1">
                <a:solidFill>
                  <a:srgbClr val="FFFFFF"/>
                </a:solidFill>
                <a:latin typeface="Arial"/>
                <a:ea typeface="Arial"/>
                <a:cs typeface="Arial"/>
              </a:defRPr>
            </a:lvl7pPr>
            <a:lvl8pPr algn="r">
              <a:defRPr sz="1200" b="1">
                <a:solidFill>
                  <a:srgbClr val="FFFFFF"/>
                </a:solidFill>
                <a:latin typeface="Arial"/>
                <a:ea typeface="Arial"/>
                <a:cs typeface="Arial"/>
              </a:defRPr>
            </a:lvl8pPr>
            <a:lvl9pPr algn="r">
              <a:defRPr sz="1200" b="1">
                <a:solidFill>
                  <a:srgbClr val="FFFFFF"/>
                </a:solidFill>
                <a:latin typeface="Arial"/>
                <a:ea typeface="Arial"/>
                <a:cs typeface="Arial"/>
              </a:defRPr>
            </a:lvl9pPr>
          </a:lstStyle>
          <a:p xmlns:a="http://schemas.openxmlformats.org/drawingml/2006/main">
            <a:pPr algn="r">
              <a:defRPr sz="1200" b="1">
                <a:solidFill>
                  <a:srgbClr val="FFFFFF"/>
                </a:solidFill>
                <a:latin typeface="Arial"/>
                <a:ea typeface="Arial"/>
                <a:cs typeface="Arial"/>
              </a:defRPr>
            </a:pPr>
            <a:r>
              <a:rPr sz="1200" b="1">
                <a:solidFill>
                  <a:srgbClr val="FFFFFF"/>
                </a:solidFill>
                <a:latin typeface="Arial"/>
                <a:ea typeface="Arial"/>
                <a:cs typeface="Arial"/>
              </a:rPr>
              <a:t>CR PRO STAFFING</a:t>
            </a:r>
          </a:p>
        </p:txBody>
      </p:sp>
    </p:spTree>
    <p:extLst>
      <p:ext uri="{BB962C8B-B14F-4D97-AF65-F5344CB8AC3E}">
        <p14:creationId xmlns:p14="http://schemas.microsoft.com/office/powerpoint/2010/main" val="345678439"/>
      </p:ext>
    </p:extLst>
  </p:cSld>
</p:sld>
</file>

<file path=ppt/slides/slide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337AD973-3A0D-494B-BEC0-B62681C85651}"/>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0D66C97A-106A-4CDA-8848-554AD44D6C3C}"/>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Contenido de esta orientación</a:t>
            </a:r>
          </a:p>
        </p:txBody>
      </p:sp>
      <p:sp>
        <p:nvSpPr>
          <p:cNvPr id="3" name="slide-number">
            <a:extLst xmlns:a="http://schemas.openxmlformats.org/drawingml/2006/main">
              <a:ext uri="{FF2B5EF4-FFF2-40B4-BE49-F238E27FC236}">
                <a16:creationId xmlns:a16="http://schemas.microsoft.com/office/drawing/2014/main" id="{4FE18CF4-92AF-4FCA-9358-C1FD9D88ED8F}"/>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02</a:t>
            </a:r>
          </a:p>
        </p:txBody>
      </p:sp>
      <p:sp>
        <p:nvSpPr>
          <p:cNvPr id="4" name="item-number-0">
            <a:extLst xmlns:a="http://schemas.openxmlformats.org/drawingml/2006/main">
              <a:ext uri="{FF2B5EF4-FFF2-40B4-BE49-F238E27FC236}">
                <a16:creationId xmlns:a16="http://schemas.microsoft.com/office/drawing/2014/main" id="{55D0B696-9C0D-4333-8267-C0FF414650E8}"/>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CB279478-EF21-40B8-B0F3-BC0B16E61523}"/>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Reconocer los peligros antes de iniciar una tarea.</a:t>
            </a:r>
          </a:p>
        </p:txBody>
      </p:sp>
      <p:sp>
        <p:nvSpPr>
          <p:cNvPr id="6" name="item-number-1">
            <a:extLst xmlns:a="http://schemas.openxmlformats.org/drawingml/2006/main">
              <a:ext uri="{FF2B5EF4-FFF2-40B4-BE49-F238E27FC236}">
                <a16:creationId xmlns:a16="http://schemas.microsoft.com/office/drawing/2014/main" id="{B672B7A5-871B-4E12-AEB6-774388956E2A}"/>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125528C1-B20B-4B13-99C3-89001F6E45BC}"/>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Usar los controles y el equipo de protección requeridos.</a:t>
            </a:r>
          </a:p>
        </p:txBody>
      </p:sp>
      <p:sp>
        <p:nvSpPr>
          <p:cNvPr id="8" name="item-number-2">
            <a:extLst xmlns:a="http://schemas.openxmlformats.org/drawingml/2006/main">
              <a:ext uri="{FF2B5EF4-FFF2-40B4-BE49-F238E27FC236}">
                <a16:creationId xmlns:a16="http://schemas.microsoft.com/office/drawing/2014/main" id="{7E451BF6-117A-4630-8CF1-A4C2A18E65B3}"/>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A368E603-40EB-4915-A778-542A22A8EE3F}"/>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Reportar pronto los peligros, lesiones y cuasi accidentes.</a:t>
            </a:r>
          </a:p>
        </p:txBody>
      </p:sp>
      <p:sp>
        <p:nvSpPr>
          <p:cNvPr id="10" name="item-number-3">
            <a:extLst xmlns:a="http://schemas.openxmlformats.org/drawingml/2006/main">
              <a:ext uri="{FF2B5EF4-FFF2-40B4-BE49-F238E27FC236}">
                <a16:creationId xmlns:a16="http://schemas.microsoft.com/office/drawing/2014/main" id="{AE5336AF-627E-465A-98F8-DF958B39E5B7}"/>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B702C7D3-0607-4104-85C3-0CDC112C4F97}"/>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Confirmar la capacitación e instrucciones antes de una tarea nueva.</a:t>
            </a:r>
          </a:p>
        </p:txBody>
      </p:sp>
      <p:sp>
        <p:nvSpPr>
          <p:cNvPr id="12" name="callout">
            <a:extLst xmlns:a="http://schemas.openxmlformats.org/drawingml/2006/main">
              <a:ext uri="{FF2B5EF4-FFF2-40B4-BE49-F238E27FC236}">
                <a16:creationId xmlns:a16="http://schemas.microsoft.com/office/drawing/2014/main" id="{899D9F3B-62AE-4E47-A373-B61C714774E9}"/>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38B90AAB-AB82-45B6-AE17-0323074205BA}"/>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ALCANCE DE LA CAPACITACIÓN</a:t>
            </a:r>
          </a:p>
        </p:txBody>
      </p:sp>
      <p:sp>
        <p:nvSpPr>
          <p:cNvPr id="14" name="callout-text">
            <a:extLst xmlns:a="http://schemas.openxmlformats.org/drawingml/2006/main">
              <a:ext uri="{FF2B5EF4-FFF2-40B4-BE49-F238E27FC236}">
                <a16:creationId xmlns:a16="http://schemas.microsoft.com/office/drawing/2014/main" id="{3BEDC4A7-30F2-42B9-8D39-79BE60DC72CA}"/>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Orientación de la empresa</a:t>
            </a:r>
          </a:p>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OSHA 10, montacargas y HAZWOPER requieren capacitación aparte</a:t>
            </a:r>
          </a:p>
        </p:txBody>
      </p:sp>
      <p:sp>
        <p:nvSpPr>
          <p:cNvPr id="16" name="company-footer">
            <a:extLst xmlns:a="http://schemas.openxmlformats.org/drawingml/2006/main">
              <a:ext uri="{FF2B5EF4-FFF2-40B4-BE49-F238E27FC236}">
                <a16:creationId xmlns:a16="http://schemas.microsoft.com/office/drawing/2014/main" id="{06EE2FB9-2ED1-4F2C-A528-7AF20FB4A891}"/>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854193017"/>
      </p:ext>
    </p:extLst>
  </p:cSld>
</p:sld>
</file>

<file path=ppt/slides/slide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0B34D2B4-6AAB-451D-A655-D1E8CE04DE1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BB17559F-12A4-4662-8461-2D56BBAFE982}"/>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Derechos y responsabilidades compartidas</a:t>
            </a:r>
          </a:p>
        </p:txBody>
      </p:sp>
      <p:sp>
        <p:nvSpPr>
          <p:cNvPr id="3" name="slide-number">
            <a:extLst xmlns:a="http://schemas.openxmlformats.org/drawingml/2006/main">
              <a:ext uri="{FF2B5EF4-FFF2-40B4-BE49-F238E27FC236}">
                <a16:creationId xmlns:a16="http://schemas.microsoft.com/office/drawing/2014/main" id="{50A383E9-7473-4737-9DC4-FFD33D4235FA}"/>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03</a:t>
            </a:r>
          </a:p>
        </p:txBody>
      </p:sp>
      <p:sp>
        <p:nvSpPr>
          <p:cNvPr id="4" name="item-number-0">
            <a:extLst xmlns:a="http://schemas.openxmlformats.org/drawingml/2006/main">
              <a:ext uri="{FF2B5EF4-FFF2-40B4-BE49-F238E27FC236}">
                <a16:creationId xmlns:a16="http://schemas.microsoft.com/office/drawing/2014/main" id="{7690E55F-0AE5-4339-B8C0-A026D5E1EC54}"/>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1BA0E2F4-5F00-4B46-8266-B48AD0A923C9}"/>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Tiene derecho a un lugar de trabajo seguro y capacitación que comprenda.</a:t>
            </a:r>
          </a:p>
        </p:txBody>
      </p:sp>
      <p:sp>
        <p:nvSpPr>
          <p:cNvPr id="6" name="item-number-1">
            <a:extLst xmlns:a="http://schemas.openxmlformats.org/drawingml/2006/main">
              <a:ext uri="{FF2B5EF4-FFF2-40B4-BE49-F238E27FC236}">
                <a16:creationId xmlns:a16="http://schemas.microsoft.com/office/drawing/2014/main" id="{CDE763D0-7A5A-4C89-BF2D-045E356A45F2}"/>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DF20EB72-96D3-45AA-BA19-D768B83FF178}"/>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Puede reportar peligros y lesiones sin represalias.</a:t>
            </a:r>
          </a:p>
        </p:txBody>
      </p:sp>
      <p:sp>
        <p:nvSpPr>
          <p:cNvPr id="8" name="item-number-2">
            <a:extLst xmlns:a="http://schemas.openxmlformats.org/drawingml/2006/main">
              <a:ext uri="{FF2B5EF4-FFF2-40B4-BE49-F238E27FC236}">
                <a16:creationId xmlns:a16="http://schemas.microsoft.com/office/drawing/2014/main" id="{D931FEB7-E1E2-4A38-BA61-6408CFBF5FA1}"/>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57E0155E-4B37-463F-A8DE-25C20D84BB68}"/>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CR Pro Staffing y el empleador del sitio comparten responsabilidades.</a:t>
            </a:r>
          </a:p>
        </p:txBody>
      </p:sp>
      <p:sp>
        <p:nvSpPr>
          <p:cNvPr id="10" name="item-number-3">
            <a:extLst xmlns:a="http://schemas.openxmlformats.org/drawingml/2006/main">
              <a:ext uri="{FF2B5EF4-FFF2-40B4-BE49-F238E27FC236}">
                <a16:creationId xmlns:a16="http://schemas.microsoft.com/office/drawing/2014/main" id="{D025D665-D847-409A-974A-201A20B13369}"/>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7DA77DBA-D83B-40D2-A530-9AA7BA359FFD}"/>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Avise a ambos empleadores si un peligro sigue sin resolverse.</a:t>
            </a:r>
          </a:p>
        </p:txBody>
      </p:sp>
      <p:sp>
        <p:nvSpPr>
          <p:cNvPr id="12" name="callout">
            <a:extLst xmlns:a="http://schemas.openxmlformats.org/drawingml/2006/main">
              <a:ext uri="{FF2B5EF4-FFF2-40B4-BE49-F238E27FC236}">
                <a16:creationId xmlns:a16="http://schemas.microsoft.com/office/drawing/2014/main" id="{DF47F320-6043-46FF-99B7-6B2D5F830F47}"/>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0B03D07B-C902-49D4-B32E-E072696F0BDC}"/>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REPORTE SUS INQUIETUDES</a:t>
            </a:r>
          </a:p>
        </p:txBody>
      </p:sp>
      <p:sp>
        <p:nvSpPr>
          <p:cNvPr id="14" name="callout-text">
            <a:extLst xmlns:a="http://schemas.openxmlformats.org/drawingml/2006/main">
              <a:ext uri="{FF2B5EF4-FFF2-40B4-BE49-F238E27FC236}">
                <a16:creationId xmlns:a16="http://schemas.microsoft.com/office/drawing/2014/main" id="{D57E6B30-F3BD-4809-BAC3-54DB5ADC0DE2}"/>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También puede comunicar los problemas de seguridad directamente a OSHA</a:t>
            </a:r>
          </a:p>
        </p:txBody>
      </p:sp>
      <p:sp>
        <p:nvSpPr>
          <p:cNvPr id="16" name="company-footer">
            <a:extLst xmlns:a="http://schemas.openxmlformats.org/drawingml/2006/main">
              <a:ext uri="{FF2B5EF4-FFF2-40B4-BE49-F238E27FC236}">
                <a16:creationId xmlns:a16="http://schemas.microsoft.com/office/drawing/2014/main" id="{F6ECBB2F-7745-4C0E-B05C-042B38017B71}"/>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762324654"/>
      </p:ext>
    </p:extLst>
  </p:cSld>
</p:sld>
</file>

<file path=ppt/slides/slide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6AFA07F7-471A-471A-9470-CD2E1AFF08C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B9E1BA77-3FA1-409D-8DC6-8D8666366FE0}"/>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Planificación diaria y trabajo inseguro</a:t>
            </a:r>
          </a:p>
        </p:txBody>
      </p:sp>
      <p:sp>
        <p:nvSpPr>
          <p:cNvPr id="3" name="slide-number">
            <a:extLst xmlns:a="http://schemas.openxmlformats.org/drawingml/2006/main">
              <a:ext uri="{FF2B5EF4-FFF2-40B4-BE49-F238E27FC236}">
                <a16:creationId xmlns:a16="http://schemas.microsoft.com/office/drawing/2014/main" id="{7590F815-6E03-4C69-A993-E81C7C4BFD94}"/>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04</a:t>
            </a:r>
          </a:p>
        </p:txBody>
      </p:sp>
      <p:sp>
        <p:nvSpPr>
          <p:cNvPr id="4" name="item-number-0">
            <a:extLst xmlns:a="http://schemas.openxmlformats.org/drawingml/2006/main">
              <a:ext uri="{FF2B5EF4-FFF2-40B4-BE49-F238E27FC236}">
                <a16:creationId xmlns:a16="http://schemas.microsoft.com/office/drawing/2014/main" id="{6EE85652-E064-4996-8D0B-E2FCE0454A5B}"/>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5358FB62-0847-4BF8-B01B-600066A76928}"/>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Revise la tarea, los demás oficios y los cambios en el área.</a:t>
            </a:r>
          </a:p>
        </p:txBody>
      </p:sp>
      <p:sp>
        <p:nvSpPr>
          <p:cNvPr id="6" name="item-number-1">
            <a:extLst xmlns:a="http://schemas.openxmlformats.org/drawingml/2006/main">
              <a:ext uri="{FF2B5EF4-FFF2-40B4-BE49-F238E27FC236}">
                <a16:creationId xmlns:a16="http://schemas.microsoft.com/office/drawing/2014/main" id="{70CF2B00-7638-40A1-9913-C14EF4DE630A}"/>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A09A3FF5-F6B7-48CD-984F-C223AF3C7D59}"/>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Identifique el peligro y acuerde los controles antes de comenzar.</a:t>
            </a:r>
          </a:p>
        </p:txBody>
      </p:sp>
      <p:sp>
        <p:nvSpPr>
          <p:cNvPr id="8" name="item-number-2">
            <a:extLst xmlns:a="http://schemas.openxmlformats.org/drawingml/2006/main">
              <a:ext uri="{FF2B5EF4-FFF2-40B4-BE49-F238E27FC236}">
                <a16:creationId xmlns:a16="http://schemas.microsoft.com/office/drawing/2014/main" id="{0EBE4D96-E6FD-485C-AF26-9234C15F7FA9}"/>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BCD36EA9-121E-428B-8604-9BC0B5E51C01}"/>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Si falta protección, pause la tarea y vaya a un lugar seguro.</a:t>
            </a:r>
          </a:p>
        </p:txBody>
      </p:sp>
      <p:sp>
        <p:nvSpPr>
          <p:cNvPr id="10" name="item-number-3">
            <a:extLst xmlns:a="http://schemas.openxmlformats.org/drawingml/2006/main">
              <a:ext uri="{FF2B5EF4-FFF2-40B4-BE49-F238E27FC236}">
                <a16:creationId xmlns:a16="http://schemas.microsoft.com/office/drawing/2014/main" id="{DADC7073-0C72-475D-B689-C891E625A844}"/>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595CCE94-9BE4-42B0-822C-768403491EEF}"/>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Avise al supervisor. Reanude cuando el peligro esté controlado.</a:t>
            </a:r>
          </a:p>
        </p:txBody>
      </p:sp>
      <p:sp>
        <p:nvSpPr>
          <p:cNvPr id="12" name="callout">
            <a:extLst xmlns:a="http://schemas.openxmlformats.org/drawingml/2006/main">
              <a:ext uri="{FF2B5EF4-FFF2-40B4-BE49-F238E27FC236}">
                <a16:creationId xmlns:a16="http://schemas.microsoft.com/office/drawing/2014/main" id="{2473B355-FB9D-48A9-B5BE-F49AF4B72EE8}"/>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D099E458-64F4-4FD3-B6E5-D4150285DDE0}"/>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CONVERSACIÓN CON LA CUADRILLA</a:t>
            </a:r>
          </a:p>
        </p:txBody>
      </p:sp>
      <p:sp>
        <p:nvSpPr>
          <p:cNvPr id="14" name="callout-text">
            <a:extLst xmlns:a="http://schemas.openxmlformats.org/drawingml/2006/main">
              <a:ext uri="{FF2B5EF4-FFF2-40B4-BE49-F238E27FC236}">
                <a16:creationId xmlns:a16="http://schemas.microsoft.com/office/drawing/2014/main" id="{BF065166-B844-4431-8D73-5D2425AC1AF0}"/>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¿Qué cambió desde el trabajo de ayer?</a:t>
            </a:r>
          </a:p>
        </p:txBody>
      </p:sp>
      <p:sp>
        <p:nvSpPr>
          <p:cNvPr id="16" name="company-footer">
            <a:extLst xmlns:a="http://schemas.openxmlformats.org/drawingml/2006/main">
              <a:ext uri="{FF2B5EF4-FFF2-40B4-BE49-F238E27FC236}">
                <a16:creationId xmlns:a16="http://schemas.microsoft.com/office/drawing/2014/main" id="{540A5118-7A3D-481E-AE21-38FBBD719654}"/>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381074210"/>
      </p:ext>
    </p:extLst>
  </p:cSld>
</p:sld>
</file>

<file path=ppt/slides/slide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6" name="top-rule">
            <a:extLst xmlns:a="http://schemas.openxmlformats.org/drawingml/2006/main">
              <a:ext uri="{FF2B5EF4-FFF2-40B4-BE49-F238E27FC236}">
                <a16:creationId xmlns:a16="http://schemas.microsoft.com/office/drawing/2014/main" id="{86F3EA29-3EE1-44B0-B80B-EB08566A5AF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F342DB21-4134-4FC4-94FF-77A1BFE773A5}"/>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Los cuatro peligros principales de construcción</a:t>
            </a:r>
          </a:p>
        </p:txBody>
      </p:sp>
      <p:sp>
        <p:nvSpPr>
          <p:cNvPr id="3" name="slide-number">
            <a:extLst xmlns:a="http://schemas.openxmlformats.org/drawingml/2006/main">
              <a:ext uri="{FF2B5EF4-FFF2-40B4-BE49-F238E27FC236}">
                <a16:creationId xmlns:a16="http://schemas.microsoft.com/office/drawing/2014/main" id="{6F36E09D-368C-45AF-AAFE-14FECD557C86}"/>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05</a:t>
            </a:r>
          </a:p>
        </p:txBody>
      </p:sp>
      <p:sp>
        <p:nvSpPr>
          <p:cNvPr id="4" name="hazard-rule-0">
            <a:extLst xmlns:a="http://schemas.openxmlformats.org/drawingml/2006/main">
              <a:ext uri="{FF2B5EF4-FFF2-40B4-BE49-F238E27FC236}">
                <a16:creationId xmlns:a16="http://schemas.microsoft.com/office/drawing/2014/main" id="{73C80786-0C42-434E-9FDD-A8015629F89B}"/>
              </a:ext>
            </a:extLst>
          </p:cNvPr>
          <p:cNvSpPr>
            <a:spLocks xmlns:a="http://schemas.openxmlformats.org/drawingml/2006/main" noGrp="1"/>
          </p:cNvSpPr>
          <p:nvPr/>
        </p:nvSpPr>
        <p:spPr>
          <a:xfrm xmlns:a="http://schemas.openxmlformats.org/drawingml/2006/main">
            <a:off x="609600" y="1943100"/>
            <a:ext cx="47625" cy="133350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5" name="hazard-0">
            <a:extLst xmlns:a="http://schemas.openxmlformats.org/drawingml/2006/main">
              <a:ext uri="{FF2B5EF4-FFF2-40B4-BE49-F238E27FC236}">
                <a16:creationId xmlns:a16="http://schemas.microsoft.com/office/drawing/2014/main" id="{2454330A-861A-4B4E-8062-0196170FC253}"/>
              </a:ext>
            </a:extLst>
          </p:cNvPr>
          <p:cNvSpPr>
            <a:spLocks xmlns:a="http://schemas.openxmlformats.org/drawingml/2006/main" noGrp="1"/>
          </p:cNvSpPr>
          <p:nvPr/>
        </p:nvSpPr>
        <p:spPr>
          <a:xfrm xmlns:a="http://schemas.openxmlformats.org/drawingml/2006/main">
            <a:off x="838200" y="1943100"/>
            <a:ext cx="5095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325" b="1">
                <a:solidFill>
                  <a:srgbClr val="132A3A"/>
                </a:solidFill>
                <a:latin typeface="Arial"/>
                <a:ea typeface="Arial"/>
                <a:cs typeface="Arial"/>
              </a:defRPr>
            </a:defPPr>
            <a:lvl1pPr>
              <a:buNone/>
              <a:defRPr sz="2475" b="1">
                <a:solidFill>
                  <a:srgbClr val="132A3A"/>
                </a:solidFill>
                <a:latin typeface="Arial"/>
                <a:ea typeface="Arial"/>
                <a:cs typeface="Arial"/>
              </a:defRPr>
            </a:lvl1pPr>
            <a:lvl2pPr>
              <a:buNone/>
              <a:defRPr sz="2475" b="1">
                <a:solidFill>
                  <a:srgbClr val="132A3A"/>
                </a:solidFill>
                <a:latin typeface="Arial"/>
                <a:ea typeface="Arial"/>
                <a:cs typeface="Arial"/>
              </a:defRPr>
            </a:lvl2pPr>
            <a:lvl3pPr>
              <a:buNone/>
              <a:defRPr sz="2475" b="1">
                <a:solidFill>
                  <a:srgbClr val="132A3A"/>
                </a:solidFill>
                <a:latin typeface="Arial"/>
                <a:ea typeface="Arial"/>
                <a:cs typeface="Arial"/>
              </a:defRPr>
            </a:lvl3pPr>
            <a:lvl4pPr>
              <a:buNone/>
              <a:defRPr sz="2475" b="1">
                <a:solidFill>
                  <a:srgbClr val="132A3A"/>
                </a:solidFill>
                <a:latin typeface="Arial"/>
                <a:ea typeface="Arial"/>
                <a:cs typeface="Arial"/>
              </a:defRPr>
            </a:lvl4pPr>
            <a:lvl5pPr>
              <a:buNone/>
              <a:defRPr sz="2475" b="1">
                <a:solidFill>
                  <a:srgbClr val="132A3A"/>
                </a:solidFill>
                <a:latin typeface="Arial"/>
                <a:ea typeface="Arial"/>
                <a:cs typeface="Arial"/>
              </a:defRPr>
            </a:lvl5pPr>
            <a:lvl6pPr>
              <a:buNone/>
              <a:defRPr sz="2475" b="1">
                <a:solidFill>
                  <a:srgbClr val="132A3A"/>
                </a:solidFill>
                <a:latin typeface="Arial"/>
                <a:ea typeface="Arial"/>
                <a:cs typeface="Arial"/>
              </a:defRPr>
            </a:lvl6pPr>
            <a:lvl7pPr>
              <a:buNone/>
              <a:defRPr sz="2475" b="1">
                <a:solidFill>
                  <a:srgbClr val="132A3A"/>
                </a:solidFill>
                <a:latin typeface="Arial"/>
                <a:ea typeface="Arial"/>
                <a:cs typeface="Arial"/>
              </a:defRPr>
            </a:lvl7pPr>
            <a:lvl8pPr>
              <a:buNone/>
              <a:defRPr sz="2475" b="1">
                <a:solidFill>
                  <a:srgbClr val="132A3A"/>
                </a:solidFill>
                <a:latin typeface="Arial"/>
                <a:ea typeface="Arial"/>
                <a:cs typeface="Arial"/>
              </a:defRPr>
            </a:lvl8pPr>
            <a:lvl9pPr>
              <a:buNone/>
              <a:defRPr sz="2475" b="1">
                <a:solidFill>
                  <a:srgbClr val="132A3A"/>
                </a:solidFill>
                <a:latin typeface="Arial"/>
                <a:ea typeface="Arial"/>
                <a:cs typeface="Arial"/>
              </a:defRPr>
            </a:lvl9pPr>
          </a:lstStyle>
          <a:p xmlns:a="http://schemas.openxmlformats.org/drawingml/2006/main">
            <a:pPr>
              <a:buNone/>
              <a:defRPr sz="2475" b="1">
                <a:solidFill>
                  <a:srgbClr val="132A3A"/>
                </a:solidFill>
                <a:latin typeface="Arial"/>
                <a:ea typeface="Arial"/>
                <a:cs typeface="Arial"/>
              </a:defRPr>
            </a:pPr>
            <a:r>
              <a:rPr sz="2325" b="1">
                <a:solidFill>
                  <a:srgbClr val="132A3A"/>
                </a:solidFill>
                <a:latin typeface="Arial"/>
                <a:ea typeface="Arial"/>
                <a:cs typeface="Arial"/>
              </a:rPr>
              <a:t>Caídas</a:t>
            </a:r>
          </a:p>
        </p:txBody>
      </p:sp>
      <p:sp>
        <p:nvSpPr>
          <p:cNvPr id="6" name="example-0">
            <a:extLst xmlns:a="http://schemas.openxmlformats.org/drawingml/2006/main">
              <a:ext uri="{FF2B5EF4-FFF2-40B4-BE49-F238E27FC236}">
                <a16:creationId xmlns:a16="http://schemas.microsoft.com/office/drawing/2014/main" id="{BE7AA66A-000F-4129-9D46-1E20D27A5FAD}"/>
              </a:ext>
            </a:extLst>
          </p:cNvPr>
          <p:cNvSpPr>
            <a:spLocks xmlns:a="http://schemas.openxmlformats.org/drawingml/2006/main" noGrp="1"/>
          </p:cNvSpPr>
          <p:nvPr/>
        </p:nvSpPr>
        <p:spPr>
          <a:xfrm xmlns:a="http://schemas.openxmlformats.org/drawingml/2006/main">
            <a:off x="838200" y="2562225"/>
            <a:ext cx="4905375"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536675"/>
                </a:solidFill>
                <a:latin typeface="Arial"/>
                <a:ea typeface="Arial"/>
                <a:cs typeface="Arial"/>
              </a:defRPr>
            </a:defPPr>
            <a:lvl1pPr>
              <a:buNone/>
              <a:defRPr sz="2025" b="0">
                <a:solidFill>
                  <a:srgbClr val="536675"/>
                </a:solidFill>
                <a:latin typeface="Arial"/>
                <a:ea typeface="Arial"/>
                <a:cs typeface="Arial"/>
              </a:defRPr>
            </a:lvl1pPr>
            <a:lvl2pPr>
              <a:buNone/>
              <a:defRPr sz="2025" b="0">
                <a:solidFill>
                  <a:srgbClr val="536675"/>
                </a:solidFill>
                <a:latin typeface="Arial"/>
                <a:ea typeface="Arial"/>
                <a:cs typeface="Arial"/>
              </a:defRPr>
            </a:lvl2pPr>
            <a:lvl3pPr>
              <a:buNone/>
              <a:defRPr sz="2025" b="0">
                <a:solidFill>
                  <a:srgbClr val="536675"/>
                </a:solidFill>
                <a:latin typeface="Arial"/>
                <a:ea typeface="Arial"/>
                <a:cs typeface="Arial"/>
              </a:defRPr>
            </a:lvl3pPr>
            <a:lvl4pPr>
              <a:buNone/>
              <a:defRPr sz="2025" b="0">
                <a:solidFill>
                  <a:srgbClr val="536675"/>
                </a:solidFill>
                <a:latin typeface="Arial"/>
                <a:ea typeface="Arial"/>
                <a:cs typeface="Arial"/>
              </a:defRPr>
            </a:lvl4pPr>
            <a:lvl5pPr>
              <a:buNone/>
              <a:defRPr sz="2025" b="0">
                <a:solidFill>
                  <a:srgbClr val="536675"/>
                </a:solidFill>
                <a:latin typeface="Arial"/>
                <a:ea typeface="Arial"/>
                <a:cs typeface="Arial"/>
              </a:defRPr>
            </a:lvl5pPr>
            <a:lvl6pPr>
              <a:buNone/>
              <a:defRPr sz="2025" b="0">
                <a:solidFill>
                  <a:srgbClr val="536675"/>
                </a:solidFill>
                <a:latin typeface="Arial"/>
                <a:ea typeface="Arial"/>
                <a:cs typeface="Arial"/>
              </a:defRPr>
            </a:lvl6pPr>
            <a:lvl7pPr>
              <a:buNone/>
              <a:defRPr sz="2025" b="0">
                <a:solidFill>
                  <a:srgbClr val="536675"/>
                </a:solidFill>
                <a:latin typeface="Arial"/>
                <a:ea typeface="Arial"/>
                <a:cs typeface="Arial"/>
              </a:defRPr>
            </a:lvl7pPr>
            <a:lvl8pPr>
              <a:buNone/>
              <a:defRPr sz="2025" b="0">
                <a:solidFill>
                  <a:srgbClr val="536675"/>
                </a:solidFill>
                <a:latin typeface="Arial"/>
                <a:ea typeface="Arial"/>
                <a:cs typeface="Arial"/>
              </a:defRPr>
            </a:lvl8pPr>
            <a:lvl9pPr>
              <a:buNone/>
              <a:defRPr sz="2025" b="0">
                <a:solidFill>
                  <a:srgbClr val="536675"/>
                </a:solidFill>
                <a:latin typeface="Arial"/>
                <a:ea typeface="Arial"/>
                <a:cs typeface="Arial"/>
              </a:defRPr>
            </a:lvl9pPr>
          </a:lstStyle>
          <a:p xmlns:a="http://schemas.openxmlformats.org/drawingml/2006/main">
            <a:pPr>
              <a:buNone/>
              <a:defRPr sz="2025" b="0">
                <a:solidFill>
                  <a:srgbClr val="536675"/>
                </a:solidFill>
                <a:latin typeface="Arial"/>
                <a:ea typeface="Arial"/>
                <a:cs typeface="Arial"/>
              </a:defRPr>
            </a:pPr>
            <a:r>
              <a:rPr sz="1875" b="0">
                <a:solidFill>
                  <a:srgbClr val="536675"/>
                </a:solidFill>
                <a:latin typeface="Arial"/>
                <a:ea typeface="Arial"/>
                <a:cs typeface="Arial"/>
              </a:rPr>
              <a:t>Bordes, aberturas y equipos de acceso</a:t>
            </a:r>
          </a:p>
        </p:txBody>
      </p:sp>
      <p:sp>
        <p:nvSpPr>
          <p:cNvPr id="7" name="hazard-rule-1">
            <a:extLst xmlns:a="http://schemas.openxmlformats.org/drawingml/2006/main">
              <a:ext uri="{FF2B5EF4-FFF2-40B4-BE49-F238E27FC236}">
                <a16:creationId xmlns:a16="http://schemas.microsoft.com/office/drawing/2014/main" id="{1206765D-5454-483A-9B4E-E7AD226578FB}"/>
              </a:ext>
            </a:extLst>
          </p:cNvPr>
          <p:cNvSpPr>
            <a:spLocks xmlns:a="http://schemas.openxmlformats.org/drawingml/2006/main" noGrp="1"/>
          </p:cNvSpPr>
          <p:nvPr/>
        </p:nvSpPr>
        <p:spPr>
          <a:xfrm xmlns:a="http://schemas.openxmlformats.org/drawingml/2006/main">
            <a:off x="6210300" y="1943100"/>
            <a:ext cx="47625" cy="133350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8" name="hazard-1">
            <a:extLst xmlns:a="http://schemas.openxmlformats.org/drawingml/2006/main">
              <a:ext uri="{FF2B5EF4-FFF2-40B4-BE49-F238E27FC236}">
                <a16:creationId xmlns:a16="http://schemas.microsoft.com/office/drawing/2014/main" id="{2C19476A-9787-4461-90EB-7D3EB232E496}"/>
              </a:ext>
            </a:extLst>
          </p:cNvPr>
          <p:cNvSpPr>
            <a:spLocks xmlns:a="http://schemas.openxmlformats.org/drawingml/2006/main" noGrp="1"/>
          </p:cNvSpPr>
          <p:nvPr/>
        </p:nvSpPr>
        <p:spPr>
          <a:xfrm xmlns:a="http://schemas.openxmlformats.org/drawingml/2006/main">
            <a:off x="6438900" y="1943100"/>
            <a:ext cx="5095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325" b="1">
                <a:solidFill>
                  <a:srgbClr val="132A3A"/>
                </a:solidFill>
                <a:latin typeface="Arial"/>
                <a:ea typeface="Arial"/>
                <a:cs typeface="Arial"/>
              </a:defRPr>
            </a:defPPr>
            <a:lvl1pPr>
              <a:buNone/>
              <a:defRPr sz="2475" b="1">
                <a:solidFill>
                  <a:srgbClr val="132A3A"/>
                </a:solidFill>
                <a:latin typeface="Arial"/>
                <a:ea typeface="Arial"/>
                <a:cs typeface="Arial"/>
              </a:defRPr>
            </a:lvl1pPr>
            <a:lvl2pPr>
              <a:buNone/>
              <a:defRPr sz="2475" b="1">
                <a:solidFill>
                  <a:srgbClr val="132A3A"/>
                </a:solidFill>
                <a:latin typeface="Arial"/>
                <a:ea typeface="Arial"/>
                <a:cs typeface="Arial"/>
              </a:defRPr>
            </a:lvl2pPr>
            <a:lvl3pPr>
              <a:buNone/>
              <a:defRPr sz="2475" b="1">
                <a:solidFill>
                  <a:srgbClr val="132A3A"/>
                </a:solidFill>
                <a:latin typeface="Arial"/>
                <a:ea typeface="Arial"/>
                <a:cs typeface="Arial"/>
              </a:defRPr>
            </a:lvl3pPr>
            <a:lvl4pPr>
              <a:buNone/>
              <a:defRPr sz="2475" b="1">
                <a:solidFill>
                  <a:srgbClr val="132A3A"/>
                </a:solidFill>
                <a:latin typeface="Arial"/>
                <a:ea typeface="Arial"/>
                <a:cs typeface="Arial"/>
              </a:defRPr>
            </a:lvl4pPr>
            <a:lvl5pPr>
              <a:buNone/>
              <a:defRPr sz="2475" b="1">
                <a:solidFill>
                  <a:srgbClr val="132A3A"/>
                </a:solidFill>
                <a:latin typeface="Arial"/>
                <a:ea typeface="Arial"/>
                <a:cs typeface="Arial"/>
              </a:defRPr>
            </a:lvl5pPr>
            <a:lvl6pPr>
              <a:buNone/>
              <a:defRPr sz="2475" b="1">
                <a:solidFill>
                  <a:srgbClr val="132A3A"/>
                </a:solidFill>
                <a:latin typeface="Arial"/>
                <a:ea typeface="Arial"/>
                <a:cs typeface="Arial"/>
              </a:defRPr>
            </a:lvl6pPr>
            <a:lvl7pPr>
              <a:buNone/>
              <a:defRPr sz="2475" b="1">
                <a:solidFill>
                  <a:srgbClr val="132A3A"/>
                </a:solidFill>
                <a:latin typeface="Arial"/>
                <a:ea typeface="Arial"/>
                <a:cs typeface="Arial"/>
              </a:defRPr>
            </a:lvl7pPr>
            <a:lvl8pPr>
              <a:buNone/>
              <a:defRPr sz="2475" b="1">
                <a:solidFill>
                  <a:srgbClr val="132A3A"/>
                </a:solidFill>
                <a:latin typeface="Arial"/>
                <a:ea typeface="Arial"/>
                <a:cs typeface="Arial"/>
              </a:defRPr>
            </a:lvl8pPr>
            <a:lvl9pPr>
              <a:buNone/>
              <a:defRPr sz="2475" b="1">
                <a:solidFill>
                  <a:srgbClr val="132A3A"/>
                </a:solidFill>
                <a:latin typeface="Arial"/>
                <a:ea typeface="Arial"/>
                <a:cs typeface="Arial"/>
              </a:defRPr>
            </a:lvl9pPr>
          </a:lstStyle>
          <a:p xmlns:a="http://schemas.openxmlformats.org/drawingml/2006/main">
            <a:pPr>
              <a:buNone/>
              <a:defRPr sz="2475" b="1">
                <a:solidFill>
                  <a:srgbClr val="132A3A"/>
                </a:solidFill>
                <a:latin typeface="Arial"/>
                <a:ea typeface="Arial"/>
                <a:cs typeface="Arial"/>
              </a:defRPr>
            </a:pPr>
            <a:r>
              <a:rPr sz="2325" b="1">
                <a:solidFill>
                  <a:srgbClr val="132A3A"/>
                </a:solidFill>
                <a:latin typeface="Arial"/>
                <a:ea typeface="Arial"/>
                <a:cs typeface="Arial"/>
              </a:rPr>
              <a:t>Golpes por objetos</a:t>
            </a:r>
          </a:p>
        </p:txBody>
      </p:sp>
      <p:sp>
        <p:nvSpPr>
          <p:cNvPr id="9" name="example-1">
            <a:extLst xmlns:a="http://schemas.openxmlformats.org/drawingml/2006/main">
              <a:ext uri="{FF2B5EF4-FFF2-40B4-BE49-F238E27FC236}">
                <a16:creationId xmlns:a16="http://schemas.microsoft.com/office/drawing/2014/main" id="{173A307B-EDA0-452A-8C91-C5ED6ACE089C}"/>
              </a:ext>
            </a:extLst>
          </p:cNvPr>
          <p:cNvSpPr>
            <a:spLocks xmlns:a="http://schemas.openxmlformats.org/drawingml/2006/main" noGrp="1"/>
          </p:cNvSpPr>
          <p:nvPr/>
        </p:nvSpPr>
        <p:spPr>
          <a:xfrm xmlns:a="http://schemas.openxmlformats.org/drawingml/2006/main">
            <a:off x="6438900" y="2562225"/>
            <a:ext cx="4905375"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536675"/>
                </a:solidFill>
                <a:latin typeface="Arial"/>
                <a:ea typeface="Arial"/>
                <a:cs typeface="Arial"/>
              </a:defRPr>
            </a:defPPr>
            <a:lvl1pPr>
              <a:buNone/>
              <a:defRPr sz="2025" b="0">
                <a:solidFill>
                  <a:srgbClr val="536675"/>
                </a:solidFill>
                <a:latin typeface="Arial"/>
                <a:ea typeface="Arial"/>
                <a:cs typeface="Arial"/>
              </a:defRPr>
            </a:lvl1pPr>
            <a:lvl2pPr>
              <a:buNone/>
              <a:defRPr sz="2025" b="0">
                <a:solidFill>
                  <a:srgbClr val="536675"/>
                </a:solidFill>
                <a:latin typeface="Arial"/>
                <a:ea typeface="Arial"/>
                <a:cs typeface="Arial"/>
              </a:defRPr>
            </a:lvl2pPr>
            <a:lvl3pPr>
              <a:buNone/>
              <a:defRPr sz="2025" b="0">
                <a:solidFill>
                  <a:srgbClr val="536675"/>
                </a:solidFill>
                <a:latin typeface="Arial"/>
                <a:ea typeface="Arial"/>
                <a:cs typeface="Arial"/>
              </a:defRPr>
            </a:lvl3pPr>
            <a:lvl4pPr>
              <a:buNone/>
              <a:defRPr sz="2025" b="0">
                <a:solidFill>
                  <a:srgbClr val="536675"/>
                </a:solidFill>
                <a:latin typeface="Arial"/>
                <a:ea typeface="Arial"/>
                <a:cs typeface="Arial"/>
              </a:defRPr>
            </a:lvl4pPr>
            <a:lvl5pPr>
              <a:buNone/>
              <a:defRPr sz="2025" b="0">
                <a:solidFill>
                  <a:srgbClr val="536675"/>
                </a:solidFill>
                <a:latin typeface="Arial"/>
                <a:ea typeface="Arial"/>
                <a:cs typeface="Arial"/>
              </a:defRPr>
            </a:lvl5pPr>
            <a:lvl6pPr>
              <a:buNone/>
              <a:defRPr sz="2025" b="0">
                <a:solidFill>
                  <a:srgbClr val="536675"/>
                </a:solidFill>
                <a:latin typeface="Arial"/>
                <a:ea typeface="Arial"/>
                <a:cs typeface="Arial"/>
              </a:defRPr>
            </a:lvl6pPr>
            <a:lvl7pPr>
              <a:buNone/>
              <a:defRPr sz="2025" b="0">
                <a:solidFill>
                  <a:srgbClr val="536675"/>
                </a:solidFill>
                <a:latin typeface="Arial"/>
                <a:ea typeface="Arial"/>
                <a:cs typeface="Arial"/>
              </a:defRPr>
            </a:lvl7pPr>
            <a:lvl8pPr>
              <a:buNone/>
              <a:defRPr sz="2025" b="0">
                <a:solidFill>
                  <a:srgbClr val="536675"/>
                </a:solidFill>
                <a:latin typeface="Arial"/>
                <a:ea typeface="Arial"/>
                <a:cs typeface="Arial"/>
              </a:defRPr>
            </a:lvl8pPr>
            <a:lvl9pPr>
              <a:buNone/>
              <a:defRPr sz="2025" b="0">
                <a:solidFill>
                  <a:srgbClr val="536675"/>
                </a:solidFill>
                <a:latin typeface="Arial"/>
                <a:ea typeface="Arial"/>
                <a:cs typeface="Arial"/>
              </a:defRPr>
            </a:lvl9pPr>
          </a:lstStyle>
          <a:p xmlns:a="http://schemas.openxmlformats.org/drawingml/2006/main">
            <a:pPr>
              <a:buNone/>
              <a:defRPr sz="2025" b="0">
                <a:solidFill>
                  <a:srgbClr val="536675"/>
                </a:solidFill>
                <a:latin typeface="Arial"/>
                <a:ea typeface="Arial"/>
                <a:cs typeface="Arial"/>
              </a:defRPr>
            </a:pPr>
            <a:r>
              <a:rPr sz="1875" b="0">
                <a:solidFill>
                  <a:srgbClr val="536675"/>
                </a:solidFill>
                <a:latin typeface="Arial"/>
                <a:ea typeface="Arial"/>
                <a:cs typeface="Arial"/>
              </a:rPr>
              <a:t>Vehículos, objetos proyectados y cargas suspendidas</a:t>
            </a:r>
          </a:p>
        </p:txBody>
      </p:sp>
      <p:sp>
        <p:nvSpPr>
          <p:cNvPr id="10" name="hazard-rule-2">
            <a:extLst xmlns:a="http://schemas.openxmlformats.org/drawingml/2006/main">
              <a:ext uri="{FF2B5EF4-FFF2-40B4-BE49-F238E27FC236}">
                <a16:creationId xmlns:a16="http://schemas.microsoft.com/office/drawing/2014/main" id="{5C5C2C36-4B11-43A8-8785-1859F23EBFA1}"/>
              </a:ext>
            </a:extLst>
          </p:cNvPr>
          <p:cNvSpPr>
            <a:spLocks xmlns:a="http://schemas.openxmlformats.org/drawingml/2006/main" noGrp="1"/>
          </p:cNvSpPr>
          <p:nvPr/>
        </p:nvSpPr>
        <p:spPr>
          <a:xfrm xmlns:a="http://schemas.openxmlformats.org/drawingml/2006/main">
            <a:off x="609600" y="3838575"/>
            <a:ext cx="47625" cy="133350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11" name="hazard-2">
            <a:extLst xmlns:a="http://schemas.openxmlformats.org/drawingml/2006/main">
              <a:ext uri="{FF2B5EF4-FFF2-40B4-BE49-F238E27FC236}">
                <a16:creationId xmlns:a16="http://schemas.microsoft.com/office/drawing/2014/main" id="{8BC24D0A-125C-4B0A-A537-7136BA4EB42B}"/>
              </a:ext>
            </a:extLst>
          </p:cNvPr>
          <p:cNvSpPr>
            <a:spLocks xmlns:a="http://schemas.openxmlformats.org/drawingml/2006/main" noGrp="1"/>
          </p:cNvSpPr>
          <p:nvPr/>
        </p:nvSpPr>
        <p:spPr>
          <a:xfrm xmlns:a="http://schemas.openxmlformats.org/drawingml/2006/main">
            <a:off x="838200" y="3838575"/>
            <a:ext cx="5095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325" b="1">
                <a:solidFill>
                  <a:srgbClr val="132A3A"/>
                </a:solidFill>
                <a:latin typeface="Arial"/>
                <a:ea typeface="Arial"/>
                <a:cs typeface="Arial"/>
              </a:defRPr>
            </a:defPPr>
            <a:lvl1pPr>
              <a:buNone/>
              <a:defRPr sz="2475" b="1">
                <a:solidFill>
                  <a:srgbClr val="132A3A"/>
                </a:solidFill>
                <a:latin typeface="Arial"/>
                <a:ea typeface="Arial"/>
                <a:cs typeface="Arial"/>
              </a:defRPr>
            </a:lvl1pPr>
            <a:lvl2pPr>
              <a:buNone/>
              <a:defRPr sz="2475" b="1">
                <a:solidFill>
                  <a:srgbClr val="132A3A"/>
                </a:solidFill>
                <a:latin typeface="Arial"/>
                <a:ea typeface="Arial"/>
                <a:cs typeface="Arial"/>
              </a:defRPr>
            </a:lvl2pPr>
            <a:lvl3pPr>
              <a:buNone/>
              <a:defRPr sz="2475" b="1">
                <a:solidFill>
                  <a:srgbClr val="132A3A"/>
                </a:solidFill>
                <a:latin typeface="Arial"/>
                <a:ea typeface="Arial"/>
                <a:cs typeface="Arial"/>
              </a:defRPr>
            </a:lvl3pPr>
            <a:lvl4pPr>
              <a:buNone/>
              <a:defRPr sz="2475" b="1">
                <a:solidFill>
                  <a:srgbClr val="132A3A"/>
                </a:solidFill>
                <a:latin typeface="Arial"/>
                <a:ea typeface="Arial"/>
                <a:cs typeface="Arial"/>
              </a:defRPr>
            </a:lvl4pPr>
            <a:lvl5pPr>
              <a:buNone/>
              <a:defRPr sz="2475" b="1">
                <a:solidFill>
                  <a:srgbClr val="132A3A"/>
                </a:solidFill>
                <a:latin typeface="Arial"/>
                <a:ea typeface="Arial"/>
                <a:cs typeface="Arial"/>
              </a:defRPr>
            </a:lvl5pPr>
            <a:lvl6pPr>
              <a:buNone/>
              <a:defRPr sz="2475" b="1">
                <a:solidFill>
                  <a:srgbClr val="132A3A"/>
                </a:solidFill>
                <a:latin typeface="Arial"/>
                <a:ea typeface="Arial"/>
                <a:cs typeface="Arial"/>
              </a:defRPr>
            </a:lvl6pPr>
            <a:lvl7pPr>
              <a:buNone/>
              <a:defRPr sz="2475" b="1">
                <a:solidFill>
                  <a:srgbClr val="132A3A"/>
                </a:solidFill>
                <a:latin typeface="Arial"/>
                <a:ea typeface="Arial"/>
                <a:cs typeface="Arial"/>
              </a:defRPr>
            </a:lvl7pPr>
            <a:lvl8pPr>
              <a:buNone/>
              <a:defRPr sz="2475" b="1">
                <a:solidFill>
                  <a:srgbClr val="132A3A"/>
                </a:solidFill>
                <a:latin typeface="Arial"/>
                <a:ea typeface="Arial"/>
                <a:cs typeface="Arial"/>
              </a:defRPr>
            </a:lvl8pPr>
            <a:lvl9pPr>
              <a:buNone/>
              <a:defRPr sz="2475" b="1">
                <a:solidFill>
                  <a:srgbClr val="132A3A"/>
                </a:solidFill>
                <a:latin typeface="Arial"/>
                <a:ea typeface="Arial"/>
                <a:cs typeface="Arial"/>
              </a:defRPr>
            </a:lvl9pPr>
          </a:lstStyle>
          <a:p xmlns:a="http://schemas.openxmlformats.org/drawingml/2006/main">
            <a:pPr>
              <a:buNone/>
              <a:defRPr sz="2475" b="1">
                <a:solidFill>
                  <a:srgbClr val="132A3A"/>
                </a:solidFill>
                <a:latin typeface="Arial"/>
                <a:ea typeface="Arial"/>
                <a:cs typeface="Arial"/>
              </a:defRPr>
            </a:pPr>
            <a:r>
              <a:rPr sz="2325" b="1">
                <a:solidFill>
                  <a:srgbClr val="132A3A"/>
                </a:solidFill>
                <a:latin typeface="Arial"/>
                <a:ea typeface="Arial"/>
                <a:cs typeface="Arial"/>
              </a:rPr>
              <a:t>Atrapamientos</a:t>
            </a:r>
          </a:p>
        </p:txBody>
      </p:sp>
      <p:sp>
        <p:nvSpPr>
          <p:cNvPr id="12" name="example-2">
            <a:extLst xmlns:a="http://schemas.openxmlformats.org/drawingml/2006/main">
              <a:ext uri="{FF2B5EF4-FFF2-40B4-BE49-F238E27FC236}">
                <a16:creationId xmlns:a16="http://schemas.microsoft.com/office/drawing/2014/main" id="{55ABAB2A-3529-431F-BD9C-527F1B19A178}"/>
              </a:ext>
            </a:extLst>
          </p:cNvPr>
          <p:cNvSpPr>
            <a:spLocks xmlns:a="http://schemas.openxmlformats.org/drawingml/2006/main" noGrp="1"/>
          </p:cNvSpPr>
          <p:nvPr/>
        </p:nvSpPr>
        <p:spPr>
          <a:xfrm xmlns:a="http://schemas.openxmlformats.org/drawingml/2006/main">
            <a:off x="838200" y="4457700"/>
            <a:ext cx="4905375"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536675"/>
                </a:solidFill>
                <a:latin typeface="Arial"/>
                <a:ea typeface="Arial"/>
                <a:cs typeface="Arial"/>
              </a:defRPr>
            </a:defPPr>
            <a:lvl1pPr>
              <a:buNone/>
              <a:defRPr sz="2025" b="0">
                <a:solidFill>
                  <a:srgbClr val="536675"/>
                </a:solidFill>
                <a:latin typeface="Arial"/>
                <a:ea typeface="Arial"/>
                <a:cs typeface="Arial"/>
              </a:defRPr>
            </a:lvl1pPr>
            <a:lvl2pPr>
              <a:buNone/>
              <a:defRPr sz="2025" b="0">
                <a:solidFill>
                  <a:srgbClr val="536675"/>
                </a:solidFill>
                <a:latin typeface="Arial"/>
                <a:ea typeface="Arial"/>
                <a:cs typeface="Arial"/>
              </a:defRPr>
            </a:lvl2pPr>
            <a:lvl3pPr>
              <a:buNone/>
              <a:defRPr sz="2025" b="0">
                <a:solidFill>
                  <a:srgbClr val="536675"/>
                </a:solidFill>
                <a:latin typeface="Arial"/>
                <a:ea typeface="Arial"/>
                <a:cs typeface="Arial"/>
              </a:defRPr>
            </a:lvl3pPr>
            <a:lvl4pPr>
              <a:buNone/>
              <a:defRPr sz="2025" b="0">
                <a:solidFill>
                  <a:srgbClr val="536675"/>
                </a:solidFill>
                <a:latin typeface="Arial"/>
                <a:ea typeface="Arial"/>
                <a:cs typeface="Arial"/>
              </a:defRPr>
            </a:lvl4pPr>
            <a:lvl5pPr>
              <a:buNone/>
              <a:defRPr sz="2025" b="0">
                <a:solidFill>
                  <a:srgbClr val="536675"/>
                </a:solidFill>
                <a:latin typeface="Arial"/>
                <a:ea typeface="Arial"/>
                <a:cs typeface="Arial"/>
              </a:defRPr>
            </a:lvl5pPr>
            <a:lvl6pPr>
              <a:buNone/>
              <a:defRPr sz="2025" b="0">
                <a:solidFill>
                  <a:srgbClr val="536675"/>
                </a:solidFill>
                <a:latin typeface="Arial"/>
                <a:ea typeface="Arial"/>
                <a:cs typeface="Arial"/>
              </a:defRPr>
            </a:lvl6pPr>
            <a:lvl7pPr>
              <a:buNone/>
              <a:defRPr sz="2025" b="0">
                <a:solidFill>
                  <a:srgbClr val="536675"/>
                </a:solidFill>
                <a:latin typeface="Arial"/>
                <a:ea typeface="Arial"/>
                <a:cs typeface="Arial"/>
              </a:defRPr>
            </a:lvl7pPr>
            <a:lvl8pPr>
              <a:buNone/>
              <a:defRPr sz="2025" b="0">
                <a:solidFill>
                  <a:srgbClr val="536675"/>
                </a:solidFill>
                <a:latin typeface="Arial"/>
                <a:ea typeface="Arial"/>
                <a:cs typeface="Arial"/>
              </a:defRPr>
            </a:lvl8pPr>
            <a:lvl9pPr>
              <a:buNone/>
              <a:defRPr sz="2025" b="0">
                <a:solidFill>
                  <a:srgbClr val="536675"/>
                </a:solidFill>
                <a:latin typeface="Arial"/>
                <a:ea typeface="Arial"/>
                <a:cs typeface="Arial"/>
              </a:defRPr>
            </a:lvl9pPr>
          </a:lstStyle>
          <a:p xmlns:a="http://schemas.openxmlformats.org/drawingml/2006/main">
            <a:pPr>
              <a:buNone/>
              <a:defRPr sz="2025" b="0">
                <a:solidFill>
                  <a:srgbClr val="536675"/>
                </a:solidFill>
                <a:latin typeface="Arial"/>
                <a:ea typeface="Arial"/>
                <a:cs typeface="Arial"/>
              </a:defRPr>
            </a:pPr>
            <a:r>
              <a:rPr sz="1875" b="0">
                <a:solidFill>
                  <a:srgbClr val="536675"/>
                </a:solidFill>
                <a:latin typeface="Arial"/>
                <a:ea typeface="Arial"/>
                <a:cs typeface="Arial"/>
              </a:rPr>
              <a:t>Maquinaria, cargas que se desplazan y derrumbes</a:t>
            </a:r>
          </a:p>
        </p:txBody>
      </p:sp>
      <p:sp>
        <p:nvSpPr>
          <p:cNvPr id="13" name="hazard-rule-3">
            <a:extLst xmlns:a="http://schemas.openxmlformats.org/drawingml/2006/main">
              <a:ext uri="{FF2B5EF4-FFF2-40B4-BE49-F238E27FC236}">
                <a16:creationId xmlns:a16="http://schemas.microsoft.com/office/drawing/2014/main" id="{7D1F254D-20F8-4636-827C-B90E24F8F405}"/>
              </a:ext>
            </a:extLst>
          </p:cNvPr>
          <p:cNvSpPr>
            <a:spLocks xmlns:a="http://schemas.openxmlformats.org/drawingml/2006/main" noGrp="1"/>
          </p:cNvSpPr>
          <p:nvPr/>
        </p:nvSpPr>
        <p:spPr>
          <a:xfrm xmlns:a="http://schemas.openxmlformats.org/drawingml/2006/main">
            <a:off x="6210300" y="3838575"/>
            <a:ext cx="47625" cy="133350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14" name="hazard-3">
            <a:extLst xmlns:a="http://schemas.openxmlformats.org/drawingml/2006/main">
              <a:ext uri="{FF2B5EF4-FFF2-40B4-BE49-F238E27FC236}">
                <a16:creationId xmlns:a16="http://schemas.microsoft.com/office/drawing/2014/main" id="{D27C7DF6-8AD1-4869-89A0-F95636B20594}"/>
              </a:ext>
            </a:extLst>
          </p:cNvPr>
          <p:cNvSpPr>
            <a:spLocks xmlns:a="http://schemas.openxmlformats.org/drawingml/2006/main" noGrp="1"/>
          </p:cNvSpPr>
          <p:nvPr/>
        </p:nvSpPr>
        <p:spPr>
          <a:xfrm xmlns:a="http://schemas.openxmlformats.org/drawingml/2006/main">
            <a:off x="6438900" y="3838575"/>
            <a:ext cx="5095875"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325" b="1">
                <a:solidFill>
                  <a:srgbClr val="132A3A"/>
                </a:solidFill>
                <a:latin typeface="Arial"/>
                <a:ea typeface="Arial"/>
                <a:cs typeface="Arial"/>
              </a:defRPr>
            </a:defPPr>
            <a:lvl1pPr>
              <a:buNone/>
              <a:defRPr sz="2475" b="1">
                <a:solidFill>
                  <a:srgbClr val="132A3A"/>
                </a:solidFill>
                <a:latin typeface="Arial"/>
                <a:ea typeface="Arial"/>
                <a:cs typeface="Arial"/>
              </a:defRPr>
            </a:lvl1pPr>
            <a:lvl2pPr>
              <a:buNone/>
              <a:defRPr sz="2475" b="1">
                <a:solidFill>
                  <a:srgbClr val="132A3A"/>
                </a:solidFill>
                <a:latin typeface="Arial"/>
                <a:ea typeface="Arial"/>
                <a:cs typeface="Arial"/>
              </a:defRPr>
            </a:lvl2pPr>
            <a:lvl3pPr>
              <a:buNone/>
              <a:defRPr sz="2475" b="1">
                <a:solidFill>
                  <a:srgbClr val="132A3A"/>
                </a:solidFill>
                <a:latin typeface="Arial"/>
                <a:ea typeface="Arial"/>
                <a:cs typeface="Arial"/>
              </a:defRPr>
            </a:lvl3pPr>
            <a:lvl4pPr>
              <a:buNone/>
              <a:defRPr sz="2475" b="1">
                <a:solidFill>
                  <a:srgbClr val="132A3A"/>
                </a:solidFill>
                <a:latin typeface="Arial"/>
                <a:ea typeface="Arial"/>
                <a:cs typeface="Arial"/>
              </a:defRPr>
            </a:lvl4pPr>
            <a:lvl5pPr>
              <a:buNone/>
              <a:defRPr sz="2475" b="1">
                <a:solidFill>
                  <a:srgbClr val="132A3A"/>
                </a:solidFill>
                <a:latin typeface="Arial"/>
                <a:ea typeface="Arial"/>
                <a:cs typeface="Arial"/>
              </a:defRPr>
            </a:lvl5pPr>
            <a:lvl6pPr>
              <a:buNone/>
              <a:defRPr sz="2475" b="1">
                <a:solidFill>
                  <a:srgbClr val="132A3A"/>
                </a:solidFill>
                <a:latin typeface="Arial"/>
                <a:ea typeface="Arial"/>
                <a:cs typeface="Arial"/>
              </a:defRPr>
            </a:lvl6pPr>
            <a:lvl7pPr>
              <a:buNone/>
              <a:defRPr sz="2475" b="1">
                <a:solidFill>
                  <a:srgbClr val="132A3A"/>
                </a:solidFill>
                <a:latin typeface="Arial"/>
                <a:ea typeface="Arial"/>
                <a:cs typeface="Arial"/>
              </a:defRPr>
            </a:lvl7pPr>
            <a:lvl8pPr>
              <a:buNone/>
              <a:defRPr sz="2475" b="1">
                <a:solidFill>
                  <a:srgbClr val="132A3A"/>
                </a:solidFill>
                <a:latin typeface="Arial"/>
                <a:ea typeface="Arial"/>
                <a:cs typeface="Arial"/>
              </a:defRPr>
            </a:lvl8pPr>
            <a:lvl9pPr>
              <a:buNone/>
              <a:defRPr sz="2475" b="1">
                <a:solidFill>
                  <a:srgbClr val="132A3A"/>
                </a:solidFill>
                <a:latin typeface="Arial"/>
                <a:ea typeface="Arial"/>
                <a:cs typeface="Arial"/>
              </a:defRPr>
            </a:lvl9pPr>
          </a:lstStyle>
          <a:p xmlns:a="http://schemas.openxmlformats.org/drawingml/2006/main">
            <a:pPr>
              <a:buNone/>
              <a:defRPr sz="2475" b="1">
                <a:solidFill>
                  <a:srgbClr val="132A3A"/>
                </a:solidFill>
                <a:latin typeface="Arial"/>
                <a:ea typeface="Arial"/>
                <a:cs typeface="Arial"/>
              </a:defRPr>
            </a:pPr>
            <a:r>
              <a:rPr sz="2325" b="1">
                <a:solidFill>
                  <a:srgbClr val="132A3A"/>
                </a:solidFill>
                <a:latin typeface="Arial"/>
                <a:ea typeface="Arial"/>
                <a:cs typeface="Arial"/>
              </a:rPr>
              <a:t>Electrocución</a:t>
            </a:r>
          </a:p>
        </p:txBody>
      </p:sp>
      <p:sp>
        <p:nvSpPr>
          <p:cNvPr id="15" name="example-3">
            <a:extLst xmlns:a="http://schemas.openxmlformats.org/drawingml/2006/main">
              <a:ext uri="{FF2B5EF4-FFF2-40B4-BE49-F238E27FC236}">
                <a16:creationId xmlns:a16="http://schemas.microsoft.com/office/drawing/2014/main" id="{93778B5C-F3FE-4AF8-BFB3-67604F61B772}"/>
              </a:ext>
            </a:extLst>
          </p:cNvPr>
          <p:cNvSpPr>
            <a:spLocks xmlns:a="http://schemas.openxmlformats.org/drawingml/2006/main" noGrp="1"/>
          </p:cNvSpPr>
          <p:nvPr/>
        </p:nvSpPr>
        <p:spPr>
          <a:xfrm xmlns:a="http://schemas.openxmlformats.org/drawingml/2006/main">
            <a:off x="6438900" y="4457700"/>
            <a:ext cx="4905375"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536675"/>
                </a:solidFill>
                <a:latin typeface="Arial"/>
                <a:ea typeface="Arial"/>
                <a:cs typeface="Arial"/>
              </a:defRPr>
            </a:defPPr>
            <a:lvl1pPr>
              <a:buNone/>
              <a:defRPr sz="2025" b="0">
                <a:solidFill>
                  <a:srgbClr val="536675"/>
                </a:solidFill>
                <a:latin typeface="Arial"/>
                <a:ea typeface="Arial"/>
                <a:cs typeface="Arial"/>
              </a:defRPr>
            </a:lvl1pPr>
            <a:lvl2pPr>
              <a:buNone/>
              <a:defRPr sz="2025" b="0">
                <a:solidFill>
                  <a:srgbClr val="536675"/>
                </a:solidFill>
                <a:latin typeface="Arial"/>
                <a:ea typeface="Arial"/>
                <a:cs typeface="Arial"/>
              </a:defRPr>
            </a:lvl2pPr>
            <a:lvl3pPr>
              <a:buNone/>
              <a:defRPr sz="2025" b="0">
                <a:solidFill>
                  <a:srgbClr val="536675"/>
                </a:solidFill>
                <a:latin typeface="Arial"/>
                <a:ea typeface="Arial"/>
                <a:cs typeface="Arial"/>
              </a:defRPr>
            </a:lvl3pPr>
            <a:lvl4pPr>
              <a:buNone/>
              <a:defRPr sz="2025" b="0">
                <a:solidFill>
                  <a:srgbClr val="536675"/>
                </a:solidFill>
                <a:latin typeface="Arial"/>
                <a:ea typeface="Arial"/>
                <a:cs typeface="Arial"/>
              </a:defRPr>
            </a:lvl4pPr>
            <a:lvl5pPr>
              <a:buNone/>
              <a:defRPr sz="2025" b="0">
                <a:solidFill>
                  <a:srgbClr val="536675"/>
                </a:solidFill>
                <a:latin typeface="Arial"/>
                <a:ea typeface="Arial"/>
                <a:cs typeface="Arial"/>
              </a:defRPr>
            </a:lvl5pPr>
            <a:lvl6pPr>
              <a:buNone/>
              <a:defRPr sz="2025" b="0">
                <a:solidFill>
                  <a:srgbClr val="536675"/>
                </a:solidFill>
                <a:latin typeface="Arial"/>
                <a:ea typeface="Arial"/>
                <a:cs typeface="Arial"/>
              </a:defRPr>
            </a:lvl6pPr>
            <a:lvl7pPr>
              <a:buNone/>
              <a:defRPr sz="2025" b="0">
                <a:solidFill>
                  <a:srgbClr val="536675"/>
                </a:solidFill>
                <a:latin typeface="Arial"/>
                <a:ea typeface="Arial"/>
                <a:cs typeface="Arial"/>
              </a:defRPr>
            </a:lvl7pPr>
            <a:lvl8pPr>
              <a:buNone/>
              <a:defRPr sz="2025" b="0">
                <a:solidFill>
                  <a:srgbClr val="536675"/>
                </a:solidFill>
                <a:latin typeface="Arial"/>
                <a:ea typeface="Arial"/>
                <a:cs typeface="Arial"/>
              </a:defRPr>
            </a:lvl8pPr>
            <a:lvl9pPr>
              <a:buNone/>
              <a:defRPr sz="2025" b="0">
                <a:solidFill>
                  <a:srgbClr val="536675"/>
                </a:solidFill>
                <a:latin typeface="Arial"/>
                <a:ea typeface="Arial"/>
                <a:cs typeface="Arial"/>
              </a:defRPr>
            </a:lvl9pPr>
          </a:lstStyle>
          <a:p xmlns:a="http://schemas.openxmlformats.org/drawingml/2006/main">
            <a:pPr>
              <a:buNone/>
              <a:defRPr sz="2025" b="0">
                <a:solidFill>
                  <a:srgbClr val="536675"/>
                </a:solidFill>
                <a:latin typeface="Arial"/>
                <a:ea typeface="Arial"/>
                <a:cs typeface="Arial"/>
              </a:defRPr>
            </a:pPr>
            <a:r>
              <a:rPr sz="1875" b="0">
                <a:solidFill>
                  <a:srgbClr val="536675"/>
                </a:solidFill>
                <a:latin typeface="Arial"/>
                <a:ea typeface="Arial"/>
                <a:cs typeface="Arial"/>
              </a:rPr>
              <a:t>Líneas eléctricas, circuitos y equipos dañados</a:t>
            </a:r>
          </a:p>
        </p:txBody>
      </p:sp>
      <p:sp>
        <p:nvSpPr>
          <p:cNvPr id="17" name="company-footer">
            <a:extLst xmlns:a="http://schemas.openxmlformats.org/drawingml/2006/main">
              <a:ext uri="{FF2B5EF4-FFF2-40B4-BE49-F238E27FC236}">
                <a16:creationId xmlns:a16="http://schemas.microsoft.com/office/drawing/2014/main" id="{187552E7-3AC3-49C4-9F39-19D68189BC15}"/>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090459007"/>
      </p:ext>
    </p:extLst>
  </p:cSld>
</p:sld>
</file>

<file path=ppt/slides/slide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F140F7FC-BD0F-4FD1-A666-7F4D838123B4}"/>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A0BB75B7-24DA-40F8-9A95-FCF599F18FD5}"/>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Equipo de protección personal (EPP)</a:t>
            </a:r>
          </a:p>
        </p:txBody>
      </p:sp>
      <p:sp>
        <p:nvSpPr>
          <p:cNvPr id="3" name="slide-number">
            <a:extLst xmlns:a="http://schemas.openxmlformats.org/drawingml/2006/main">
              <a:ext uri="{FF2B5EF4-FFF2-40B4-BE49-F238E27FC236}">
                <a16:creationId xmlns:a16="http://schemas.microsoft.com/office/drawing/2014/main" id="{AEDFB0A8-9911-4544-8632-5466E9B5DF6D}"/>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06</a:t>
            </a:r>
          </a:p>
        </p:txBody>
      </p:sp>
      <p:sp>
        <p:nvSpPr>
          <p:cNvPr id="4" name="item-number-0">
            <a:extLst xmlns:a="http://schemas.openxmlformats.org/drawingml/2006/main">
              <a:ext uri="{FF2B5EF4-FFF2-40B4-BE49-F238E27FC236}">
                <a16:creationId xmlns:a16="http://schemas.microsoft.com/office/drawing/2014/main" id="{0743F970-CF85-4C34-9618-9E5979B83E93}"/>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34CCEE6E-F0E2-4E7C-A198-7933D93C0C0A}"/>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protección de cabeza, ojos, pies y manos de la talla adecuada.</a:t>
            </a:r>
          </a:p>
        </p:txBody>
      </p:sp>
      <p:sp>
        <p:nvSpPr>
          <p:cNvPr id="6" name="item-number-1">
            <a:extLst xmlns:a="http://schemas.openxmlformats.org/drawingml/2006/main">
              <a:ext uri="{FF2B5EF4-FFF2-40B4-BE49-F238E27FC236}">
                <a16:creationId xmlns:a16="http://schemas.microsoft.com/office/drawing/2014/main" id="{DE77569F-D2B5-434E-B7EE-00DC9C79F5AE}"/>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AF9076E5-BDEB-401E-A522-E9A71B9DA0F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Añada protección facial, auditiva, respiratoria o contra caídas según la tarea.</a:t>
            </a:r>
          </a:p>
        </p:txBody>
      </p:sp>
      <p:sp>
        <p:nvSpPr>
          <p:cNvPr id="8" name="item-number-2">
            <a:extLst xmlns:a="http://schemas.openxmlformats.org/drawingml/2006/main">
              <a:ext uri="{FF2B5EF4-FFF2-40B4-BE49-F238E27FC236}">
                <a16:creationId xmlns:a16="http://schemas.microsoft.com/office/drawing/2014/main" id="{BBD73393-A5C6-430C-9470-FFF3D5DC04B3}"/>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82430F80-9FC1-4CB9-AF31-E4BEA849FCD3}"/>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Inspeccione el EPP y reporte daños o problemas de ajuste.</a:t>
            </a:r>
          </a:p>
        </p:txBody>
      </p:sp>
      <p:sp>
        <p:nvSpPr>
          <p:cNvPr id="10" name="item-number-3">
            <a:extLst xmlns:a="http://schemas.openxmlformats.org/drawingml/2006/main">
              <a:ext uri="{FF2B5EF4-FFF2-40B4-BE49-F238E27FC236}">
                <a16:creationId xmlns:a16="http://schemas.microsoft.com/office/drawing/2014/main" id="{1068C5A5-3DF1-4583-B567-AF10747E7B7D}"/>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A6D39CFE-CFDA-4671-99B8-EB8F399B1936}"/>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Mantenga el EPP limpio y reemplace el que no proteja bien.</a:t>
            </a:r>
          </a:p>
        </p:txBody>
      </p:sp>
      <p:sp>
        <p:nvSpPr>
          <p:cNvPr id="12" name="callout">
            <a:extLst xmlns:a="http://schemas.openxmlformats.org/drawingml/2006/main">
              <a:ext uri="{FF2B5EF4-FFF2-40B4-BE49-F238E27FC236}">
                <a16:creationId xmlns:a16="http://schemas.microsoft.com/office/drawing/2014/main" id="{796B9A3F-E7DF-403B-89A0-CC69E9E5CDAA}"/>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65AD515D-3F81-4F49-90E5-F9D1D79782ED}"/>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REVISIÓN PRÁCTICA</a:t>
            </a:r>
          </a:p>
        </p:txBody>
      </p:sp>
      <p:sp>
        <p:nvSpPr>
          <p:cNvPr id="14" name="callout-text">
            <a:extLst xmlns:a="http://schemas.openxmlformats.org/drawingml/2006/main">
              <a:ext uri="{FF2B5EF4-FFF2-40B4-BE49-F238E27FC236}">
                <a16:creationId xmlns:a16="http://schemas.microsoft.com/office/drawing/2014/main" id="{AE9F5820-125D-4914-A8E9-AE12CD37DA8D}"/>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Muestre el EPP necesario para la tarea de hoy</a:t>
            </a:r>
          </a:p>
        </p:txBody>
      </p:sp>
      <p:sp>
        <p:nvSpPr>
          <p:cNvPr id="16" name="company-footer">
            <a:extLst xmlns:a="http://schemas.openxmlformats.org/drawingml/2006/main">
              <a:ext uri="{FF2B5EF4-FFF2-40B4-BE49-F238E27FC236}">
                <a16:creationId xmlns:a16="http://schemas.microsoft.com/office/drawing/2014/main" id="{080AD670-96A1-418A-AA57-A3CD7DEAD2F7}"/>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7875365"/>
      </p:ext>
    </p:extLst>
  </p:cSld>
</p:sld>
</file>

<file path=ppt/slides/slide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6960800D-4D8E-4397-BA43-B698B619DB43}"/>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DE214B76-5050-4D84-BA52-D26D51263079}"/>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Peligros de caída y protección</a:t>
            </a:r>
          </a:p>
        </p:txBody>
      </p:sp>
      <p:sp>
        <p:nvSpPr>
          <p:cNvPr id="3" name="slide-number">
            <a:extLst xmlns:a="http://schemas.openxmlformats.org/drawingml/2006/main">
              <a:ext uri="{FF2B5EF4-FFF2-40B4-BE49-F238E27FC236}">
                <a16:creationId xmlns:a16="http://schemas.microsoft.com/office/drawing/2014/main" id="{7DD92B06-AA31-484E-BDA8-104902A12BD8}"/>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07</a:t>
            </a:r>
          </a:p>
        </p:txBody>
      </p:sp>
      <p:sp>
        <p:nvSpPr>
          <p:cNvPr id="4" name="item-number-0">
            <a:extLst xmlns:a="http://schemas.openxmlformats.org/drawingml/2006/main">
              <a:ext uri="{FF2B5EF4-FFF2-40B4-BE49-F238E27FC236}">
                <a16:creationId xmlns:a16="http://schemas.microsoft.com/office/drawing/2014/main" id="{AF614094-BFC7-4A36-8C64-2F8E69DC2181}"/>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1063588A-67C4-4698-B0A8-2C02C3B95CAD}"/>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Muchos bordes en construcción requieren protección desde 6 pies.</a:t>
            </a:r>
          </a:p>
        </p:txBody>
      </p:sp>
      <p:sp>
        <p:nvSpPr>
          <p:cNvPr id="6" name="item-number-1">
            <a:extLst xmlns:a="http://schemas.openxmlformats.org/drawingml/2006/main">
              <a:ext uri="{FF2B5EF4-FFF2-40B4-BE49-F238E27FC236}">
                <a16:creationId xmlns:a16="http://schemas.microsoft.com/office/drawing/2014/main" id="{186799F9-53CC-4B0E-AA50-C90A16D1410A}"/>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6FE9AC2C-7916-4858-B0A4-E46D35F2FA06}"/>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Proteja los huecos y aberturas. Una tapa suelta es peligrosa.</a:t>
            </a:r>
          </a:p>
        </p:txBody>
      </p:sp>
      <p:sp>
        <p:nvSpPr>
          <p:cNvPr id="8" name="item-number-2">
            <a:extLst xmlns:a="http://schemas.openxmlformats.org/drawingml/2006/main">
              <a:ext uri="{FF2B5EF4-FFF2-40B4-BE49-F238E27FC236}">
                <a16:creationId xmlns:a16="http://schemas.microsoft.com/office/drawing/2014/main" id="{3B44AD04-D860-42B7-B3D6-5312201802CC}"/>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F9EAADC5-BC1E-45AD-A3A6-AAEBC92DD459}"/>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las barandas o el sistema de restricción o detención asignado.</a:t>
            </a:r>
          </a:p>
        </p:txBody>
      </p:sp>
      <p:sp>
        <p:nvSpPr>
          <p:cNvPr id="10" name="item-number-3">
            <a:extLst xmlns:a="http://schemas.openxmlformats.org/drawingml/2006/main">
              <a:ext uri="{FF2B5EF4-FFF2-40B4-BE49-F238E27FC236}">
                <a16:creationId xmlns:a16="http://schemas.microsoft.com/office/drawing/2014/main" id="{DF6FB4AD-F337-488A-A765-7649DCD6647A}"/>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642D1A00-E82A-4FDE-8314-0EA2A2448309}"/>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Los andamios y el montaje de acero tienen reglas diferentes.</a:t>
            </a:r>
          </a:p>
        </p:txBody>
      </p:sp>
      <p:sp>
        <p:nvSpPr>
          <p:cNvPr id="12" name="callout">
            <a:extLst xmlns:a="http://schemas.openxmlformats.org/drawingml/2006/main">
              <a:ext uri="{FF2B5EF4-FFF2-40B4-BE49-F238E27FC236}">
                <a16:creationId xmlns:a16="http://schemas.microsoft.com/office/drawing/2014/main" id="{FF4E8797-99A9-4561-A34F-1DB864493DFE}"/>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C9C6E4A9-402D-46A8-BF52-92BE77547DC0}"/>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EJEMPLO DE PELIGRO: bordes y aberturas sin protección</a:t>
            </a:r>
          </a:p>
        </p:txBody>
      </p:sp>
      <p:sp>
        <p:nvSpPr>
          <p:cNvPr id="14" name="callout-text">
            <a:extLst xmlns:a="http://schemas.openxmlformats.org/drawingml/2006/main">
              <a:ext uri="{FF2B5EF4-FFF2-40B4-BE49-F238E27FC236}">
                <a16:creationId xmlns:a16="http://schemas.microsoft.com/office/drawing/2014/main" id="{8D427F7E-A3A7-413A-B4AF-9084529A041D}"/>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Confirme la norma aplicable y el plan de protección contra caídas del sitio</a:t>
            </a:r>
          </a:p>
        </p:txBody>
      </p:sp>
      <p:pic>
        <p:nvPicPr>
          <p:cNvPr id="16" name="">
            <a:extLst xmlns:a="http://schemas.openxmlformats.org/drawingml/2006/main">
              <a:ext uri="{FF2B5EF4-FFF2-40B4-BE49-F238E27FC236}">
                <a16:creationId xmlns:a16="http://schemas.microsoft.com/office/drawing/2014/main" id="{8516543E-FD3D-48AF-A07A-CCE4136A94D1}"/>
              </a:ext>
            </a:extLst>
          </p:cNvPr>
          <p:cNvPicPr>
            <a:picLocks xmlns:a="http://schemas.openxmlformats.org/drawingml/2006/main" noChangeAspect="1"/>
          </p:cNvPicPr>
          <p:nvPr/>
        </p:nvPicPr>
        <p:blipFill>
          <a:blip xmlns:r="http://schemas.openxmlformats.org/officeDocument/2006/relationships" xmlns:a="http://schemas.openxmlformats.org/drawingml/2006/main" r:embed="R8b50bb1f2fc94e32"/>
          <a:stretch xmlns:a="http://schemas.openxmlformats.org/drawingml/2006/main"/>
        </p:blipFill>
        <p:spPr>
          <a:xfrm xmlns:a="http://schemas.openxmlformats.org/drawingml/2006/main">
            <a:off x="8172450" y="2385012"/>
            <a:ext cx="3409950" cy="1687925"/>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EE7013A2-3ED1-4101-B238-8896849D35F7}"/>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780434516"/>
      </p:ext>
    </p:extLst>
  </p:cSld>
</p:sld>
</file>

<file path=ppt/slides/slide8.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D2D9668A-D32A-4035-AED6-C7485A9C164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F22E22CE-0CE1-484F-B5F8-B492C0A6AC53}"/>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Arneses y líneas de vida autorretráctiles dobles</a:t>
            </a:r>
          </a:p>
        </p:txBody>
      </p:sp>
      <p:sp>
        <p:nvSpPr>
          <p:cNvPr id="3" name="slide-number">
            <a:extLst xmlns:a="http://schemas.openxmlformats.org/drawingml/2006/main">
              <a:ext uri="{FF2B5EF4-FFF2-40B4-BE49-F238E27FC236}">
                <a16:creationId xmlns:a16="http://schemas.microsoft.com/office/drawing/2014/main" id="{068B1259-7382-48D7-80ED-36FB3CBBEAF9}"/>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08</a:t>
            </a:r>
          </a:p>
        </p:txBody>
      </p:sp>
      <p:sp>
        <p:nvSpPr>
          <p:cNvPr id="4" name="item-number-0">
            <a:extLst xmlns:a="http://schemas.openxmlformats.org/drawingml/2006/main">
              <a:ext uri="{FF2B5EF4-FFF2-40B4-BE49-F238E27FC236}">
                <a16:creationId xmlns:a16="http://schemas.microsoft.com/office/drawing/2014/main" id="{1D8DAE78-070D-4750-9757-FCA81E02BB1D}"/>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75C25F08-7EDC-4FA4-A747-31328E723964}"/>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Revise el arnés, conectores, etiquetas y líneas antes de usarlos.</a:t>
            </a:r>
          </a:p>
        </p:txBody>
      </p:sp>
      <p:sp>
        <p:nvSpPr>
          <p:cNvPr id="6" name="item-number-1">
            <a:extLst xmlns:a="http://schemas.openxmlformats.org/drawingml/2006/main">
              <a:ext uri="{FF2B5EF4-FFF2-40B4-BE49-F238E27FC236}">
                <a16:creationId xmlns:a16="http://schemas.microsoft.com/office/drawing/2014/main" id="{DDE49E37-917F-4635-B206-9BE16F66B55A}"/>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014B3D1B-490E-47E7-B093-95590472440B}"/>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un anclaje aprobado y componentes compatibles.</a:t>
            </a:r>
          </a:p>
        </p:txBody>
      </p:sp>
      <p:sp>
        <p:nvSpPr>
          <p:cNvPr id="8" name="item-number-2">
            <a:extLst xmlns:a="http://schemas.openxmlformats.org/drawingml/2006/main">
              <a:ext uri="{FF2B5EF4-FFF2-40B4-BE49-F238E27FC236}">
                <a16:creationId xmlns:a16="http://schemas.microsoft.com/office/drawing/2014/main" id="{EA78D915-756A-4501-AB55-43D849194783}"/>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A3E5F877-3BE8-40E8-ADA0-1E48C5059513}"/>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Siga las instrucciones del fabricante para conectarse y trasladarse.</a:t>
            </a:r>
          </a:p>
        </p:txBody>
      </p:sp>
      <p:sp>
        <p:nvSpPr>
          <p:cNvPr id="10" name="item-number-3">
            <a:extLst xmlns:a="http://schemas.openxmlformats.org/drawingml/2006/main">
              <a:ext uri="{FF2B5EF4-FFF2-40B4-BE49-F238E27FC236}">
                <a16:creationId xmlns:a16="http://schemas.microsoft.com/office/drawing/2014/main" id="{5F16ABD3-32CA-4EF6-8C5B-8D49955DD21F}"/>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DA0F6CEC-A031-495F-B0C7-E70362B15BF7}"/>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Confirme el espacio libre de caída, efecto péndulo y rescate.</a:t>
            </a:r>
          </a:p>
        </p:txBody>
      </p:sp>
      <p:sp>
        <p:nvSpPr>
          <p:cNvPr id="12" name="callout">
            <a:extLst xmlns:a="http://schemas.openxmlformats.org/drawingml/2006/main">
              <a:ext uri="{FF2B5EF4-FFF2-40B4-BE49-F238E27FC236}">
                <a16:creationId xmlns:a16="http://schemas.microsoft.com/office/drawing/2014/main" id="{8FF9307B-82A7-4194-95CF-413C376BCE45}"/>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D1371F6B-1C99-42D7-B181-EADCCC34F0E5}"/>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Cuadrilla preparando arneses de seguridad</a:t>
            </a:r>
          </a:p>
        </p:txBody>
      </p:sp>
      <p:sp>
        <p:nvSpPr>
          <p:cNvPr id="14" name="callout-text">
            <a:extLst xmlns:a="http://schemas.openxmlformats.org/drawingml/2006/main">
              <a:ext uri="{FF2B5EF4-FFF2-40B4-BE49-F238E27FC236}">
                <a16:creationId xmlns:a16="http://schemas.microsoft.com/office/drawing/2014/main" id="{923C5F73-8718-4D8C-9D49-167AEE1455EB}"/>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El arnés por sí solo no evita una caída</a:t>
            </a:r>
          </a:p>
        </p:txBody>
      </p:sp>
      <p:pic>
        <p:nvPicPr>
          <p:cNvPr id="16" name="">
            <a:extLst xmlns:a="http://schemas.openxmlformats.org/drawingml/2006/main">
              <a:ext uri="{FF2B5EF4-FFF2-40B4-BE49-F238E27FC236}">
                <a16:creationId xmlns:a16="http://schemas.microsoft.com/office/drawing/2014/main" id="{44F4CAD0-0906-47D0-9BEB-4EBE9A04C93B}"/>
              </a:ext>
            </a:extLst>
          </p:cNvPr>
          <p:cNvPicPr>
            <a:picLocks xmlns:a="http://schemas.openxmlformats.org/drawingml/2006/main" noChangeAspect="1"/>
          </p:cNvPicPr>
          <p:nvPr/>
        </p:nvPicPr>
        <p:blipFill>
          <a:blip xmlns:r="http://schemas.openxmlformats.org/officeDocument/2006/relationships" xmlns:a="http://schemas.openxmlformats.org/drawingml/2006/main" r:embed="R4bf3cc8c1eee41a7"/>
          <a:stretch xmlns:a="http://schemas.openxmlformats.org/drawingml/2006/main"/>
        </p:blipFill>
        <p:spPr>
          <a:xfrm xmlns:a="http://schemas.openxmlformats.org/drawingml/2006/main">
            <a:off x="8172450" y="2096872"/>
            <a:ext cx="3409950" cy="2264207"/>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6A5A7171-FEB8-45B4-87F0-204B382957C7}"/>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744893579"/>
      </p:ext>
    </p:extLst>
  </p:cSld>
</p:sld>
</file>

<file path=ppt/slides/slide9.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1CA89B81-6BB9-4F7B-8B9C-6DC18974C988}"/>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4898E498-5F2F-475A-A4EC-FC3DCCA96A8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Seguridad con escaleras portátiles</a:t>
            </a:r>
          </a:p>
        </p:txBody>
      </p:sp>
      <p:sp>
        <p:nvSpPr>
          <p:cNvPr id="3" name="slide-number">
            <a:extLst xmlns:a="http://schemas.openxmlformats.org/drawingml/2006/main">
              <a:ext uri="{FF2B5EF4-FFF2-40B4-BE49-F238E27FC236}">
                <a16:creationId xmlns:a16="http://schemas.microsoft.com/office/drawing/2014/main" id="{9463A14C-44DC-48CA-8ADF-F84AB8A56EFD}"/>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09</a:t>
            </a:r>
          </a:p>
        </p:txBody>
      </p:sp>
      <p:sp>
        <p:nvSpPr>
          <p:cNvPr id="4" name="item-number-0">
            <a:extLst xmlns:a="http://schemas.openxmlformats.org/drawingml/2006/main">
              <a:ext uri="{FF2B5EF4-FFF2-40B4-BE49-F238E27FC236}">
                <a16:creationId xmlns:a16="http://schemas.microsoft.com/office/drawing/2014/main" id="{AB70ABD1-5B6D-487D-97DB-917AF06718F6}"/>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A401F131-2C10-4429-9657-D08CEE7E95E6}"/>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Inspeccione la escalera y retire de uso la que esté dañada.</a:t>
            </a:r>
          </a:p>
        </p:txBody>
      </p:sp>
      <p:sp>
        <p:nvSpPr>
          <p:cNvPr id="6" name="item-number-1">
            <a:extLst xmlns:a="http://schemas.openxmlformats.org/drawingml/2006/main">
              <a:ext uri="{FF2B5EF4-FFF2-40B4-BE49-F238E27FC236}">
                <a16:creationId xmlns:a16="http://schemas.microsoft.com/office/drawing/2014/main" id="{66CBA343-3BB6-47A7-9920-9E2EFB4530B6}"/>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CBE82E21-77AB-41BC-8F39-CD843A43EAF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Coloque las escaleras de apoyo aproximadamente a 4 de alto por 1 de base.</a:t>
            </a:r>
          </a:p>
        </p:txBody>
      </p:sp>
      <p:sp>
        <p:nvSpPr>
          <p:cNvPr id="8" name="item-number-2">
            <a:extLst xmlns:a="http://schemas.openxmlformats.org/drawingml/2006/main">
              <a:ext uri="{FF2B5EF4-FFF2-40B4-BE49-F238E27FC236}">
                <a16:creationId xmlns:a16="http://schemas.microsoft.com/office/drawing/2014/main" id="{3D39936D-5F4B-4861-BBC3-2D6E2A9FB375}"/>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505F1A88-5802-4441-800A-689930266AB4}"/>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Para acceder a un nivel, los largueros suelen sobresalir al menos 3 pies.</a:t>
            </a:r>
          </a:p>
        </p:txBody>
      </p:sp>
      <p:sp>
        <p:nvSpPr>
          <p:cNvPr id="10" name="item-number-3">
            <a:extLst xmlns:a="http://schemas.openxmlformats.org/drawingml/2006/main">
              <a:ext uri="{FF2B5EF4-FFF2-40B4-BE49-F238E27FC236}">
                <a16:creationId xmlns:a16="http://schemas.microsoft.com/office/drawing/2014/main" id="{681B88AC-D89E-40A9-9232-5770940853F8}"/>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9E910C79-BC31-4FA4-A25D-F35F7A16B1FC}"/>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Suba de frente, mantenga una mano en la escalera y evite estirarse.</a:t>
            </a:r>
          </a:p>
        </p:txBody>
      </p:sp>
      <p:sp>
        <p:nvSpPr>
          <p:cNvPr id="12" name="callout">
            <a:extLst xmlns:a="http://schemas.openxmlformats.org/drawingml/2006/main">
              <a:ext uri="{FF2B5EF4-FFF2-40B4-BE49-F238E27FC236}">
                <a16:creationId xmlns:a16="http://schemas.microsoft.com/office/drawing/2014/main" id="{D3353824-EDFF-45EB-89CC-185713D09FFF}"/>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F82FEF54-34FA-407F-BA57-A5EFB07A9B68}"/>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Ejemplo en obra: acceso por escalera</a:t>
            </a:r>
          </a:p>
        </p:txBody>
      </p:sp>
      <p:sp>
        <p:nvSpPr>
          <p:cNvPr id="14" name="callout-text">
            <a:extLst xmlns:a="http://schemas.openxmlformats.org/drawingml/2006/main">
              <a:ext uri="{FF2B5EF4-FFF2-40B4-BE49-F238E27FC236}">
                <a16:creationId xmlns:a16="http://schemas.microsoft.com/office/drawing/2014/main" id="{6B1E9D79-355E-4816-A4CE-015B832CFAF3}"/>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4 de alto</a:t>
            </a:r>
          </a:p>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1 de base</a:t>
            </a:r>
          </a:p>
        </p:txBody>
      </p:sp>
      <p:pic>
        <p:nvPicPr>
          <p:cNvPr id="16" name="">
            <a:extLst xmlns:a="http://schemas.openxmlformats.org/drawingml/2006/main">
              <a:ext uri="{FF2B5EF4-FFF2-40B4-BE49-F238E27FC236}">
                <a16:creationId xmlns:a16="http://schemas.microsoft.com/office/drawing/2014/main" id="{A35DA13D-15B8-481B-AF8A-B9DA5F8702B3}"/>
              </a:ext>
            </a:extLst>
          </p:cNvPr>
          <p:cNvPicPr>
            <a:picLocks xmlns:a="http://schemas.openxmlformats.org/drawingml/2006/main" noChangeAspect="1"/>
          </p:cNvPicPr>
          <p:nvPr/>
        </p:nvPicPr>
        <p:blipFill>
          <a:blip xmlns:r="http://schemas.openxmlformats.org/officeDocument/2006/relationships" xmlns:a="http://schemas.openxmlformats.org/drawingml/2006/main" r:embed="R20f566604a5245f1"/>
          <a:stretch xmlns:a="http://schemas.openxmlformats.org/drawingml/2006/main"/>
        </p:blipFill>
        <p:spPr>
          <a:xfrm xmlns:a="http://schemas.openxmlformats.org/drawingml/2006/main">
            <a:off x="8928440" y="1943100"/>
            <a:ext cx="1897970"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B2100539-2469-49DD-B37D-81D2074B5958}"/>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687739204"/>
      </p:ext>
    </p:extLst>
  </p:cSld>
</p:sld>
</file>

<file path=ppt/slides/slide10.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5A4CEBD4-8F03-4BBF-8EC0-4B6F71FEA9F4}"/>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69CD382C-ABBE-4E8C-9C89-8A4B8864AC9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Andamios y plataformas elevadoras</a:t>
            </a:r>
          </a:p>
        </p:txBody>
      </p:sp>
      <p:sp>
        <p:nvSpPr>
          <p:cNvPr id="3" name="slide-number">
            <a:extLst xmlns:a="http://schemas.openxmlformats.org/drawingml/2006/main">
              <a:ext uri="{FF2B5EF4-FFF2-40B4-BE49-F238E27FC236}">
                <a16:creationId xmlns:a16="http://schemas.microsoft.com/office/drawing/2014/main" id="{39ED3092-1F0C-4EAD-99C0-F58EF508000E}"/>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10</a:t>
            </a:r>
          </a:p>
        </p:txBody>
      </p:sp>
      <p:sp>
        <p:nvSpPr>
          <p:cNvPr id="4" name="item-number-0">
            <a:extLst xmlns:a="http://schemas.openxmlformats.org/drawingml/2006/main">
              <a:ext uri="{FF2B5EF4-FFF2-40B4-BE49-F238E27FC236}">
                <a16:creationId xmlns:a16="http://schemas.microsoft.com/office/drawing/2014/main" id="{3759C8F1-EEB1-4248-9375-FDAA5473E7E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A6997836-EFBE-4F22-A731-BCB9B0BB7176}"/>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andamios solo con la inspección y capacitación requeridas.</a:t>
            </a:r>
          </a:p>
        </p:txBody>
      </p:sp>
      <p:sp>
        <p:nvSpPr>
          <p:cNvPr id="6" name="item-number-1">
            <a:extLst xmlns:a="http://schemas.openxmlformats.org/drawingml/2006/main">
              <a:ext uri="{FF2B5EF4-FFF2-40B4-BE49-F238E27FC236}">
                <a16:creationId xmlns:a16="http://schemas.microsoft.com/office/drawing/2014/main" id="{0CCAA41E-C7F7-4518-AB08-8220E803635B}"/>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12274A78-093B-4CF9-A6A6-0EEA351A83E8}"/>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el acceso designado y conserve plataformas y barandas completas.</a:t>
            </a:r>
          </a:p>
        </p:txBody>
      </p:sp>
      <p:sp>
        <p:nvSpPr>
          <p:cNvPr id="8" name="item-number-2">
            <a:extLst xmlns:a="http://schemas.openxmlformats.org/drawingml/2006/main">
              <a:ext uri="{FF2B5EF4-FFF2-40B4-BE49-F238E27FC236}">
                <a16:creationId xmlns:a16="http://schemas.microsoft.com/office/drawing/2014/main" id="{E776F303-ACAF-48FE-AC04-E6553E090034}"/>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CFE7571F-4470-4F47-BB03-3070FF888E3E}"/>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Opere plataformas solo con capacitación y autorización del empleador.</a:t>
            </a:r>
          </a:p>
        </p:txBody>
      </p:sp>
      <p:sp>
        <p:nvSpPr>
          <p:cNvPr id="10" name="item-number-3">
            <a:extLst xmlns:a="http://schemas.openxmlformats.org/drawingml/2006/main">
              <a:ext uri="{FF2B5EF4-FFF2-40B4-BE49-F238E27FC236}">
                <a16:creationId xmlns:a16="http://schemas.microsoft.com/office/drawing/2014/main" id="{D620562D-1100-41C0-ADB5-33C297C7A918}"/>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E06DF3BD-EAF7-48F8-A7F2-20A96036E160}"/>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Revise controles, terreno, peligros superiores y capacidad.</a:t>
            </a:r>
          </a:p>
        </p:txBody>
      </p:sp>
      <p:sp>
        <p:nvSpPr>
          <p:cNvPr id="12" name="callout">
            <a:extLst xmlns:a="http://schemas.openxmlformats.org/drawingml/2006/main">
              <a:ext uri="{FF2B5EF4-FFF2-40B4-BE49-F238E27FC236}">
                <a16:creationId xmlns:a16="http://schemas.microsoft.com/office/drawing/2014/main" id="{72C93A7B-1B25-4A34-B7CB-CD964037D9B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1DAFE2E5-8A39-478F-8608-185736C228EB}"/>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EJEMPLO DE PELIGRO: barandas incompletas en andamio</a:t>
            </a:r>
          </a:p>
        </p:txBody>
      </p:sp>
      <p:sp>
        <p:nvSpPr>
          <p:cNvPr id="14" name="callout-text">
            <a:extLst xmlns:a="http://schemas.openxmlformats.org/drawingml/2006/main">
              <a:ext uri="{FF2B5EF4-FFF2-40B4-BE49-F238E27FC236}">
                <a16:creationId xmlns:a16="http://schemas.microsoft.com/office/drawing/2014/main" id="{82896BFC-F854-4DE4-9F55-C077D20024A9}"/>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Use la protección contra caídas indicada para ese equipo</a:t>
            </a:r>
          </a:p>
        </p:txBody>
      </p:sp>
      <p:pic>
        <p:nvPicPr>
          <p:cNvPr id="16" name="">
            <a:extLst xmlns:a="http://schemas.openxmlformats.org/drawingml/2006/main">
              <a:ext uri="{FF2B5EF4-FFF2-40B4-BE49-F238E27FC236}">
                <a16:creationId xmlns:a16="http://schemas.microsoft.com/office/drawing/2014/main" id="{D8268340-77D2-48E0-AB21-8C0C449E7BCE}"/>
              </a:ext>
            </a:extLst>
          </p:cNvPr>
          <p:cNvPicPr>
            <a:picLocks xmlns:a="http://schemas.openxmlformats.org/drawingml/2006/main" noChangeAspect="1"/>
          </p:cNvPicPr>
          <p:nvPr/>
        </p:nvPicPr>
        <p:blipFill>
          <a:blip xmlns:r="http://schemas.openxmlformats.org/officeDocument/2006/relationships" xmlns:a="http://schemas.openxmlformats.org/drawingml/2006/main" r:embed="R8701ce59bcd845af"/>
          <a:stretch xmlns:a="http://schemas.openxmlformats.org/drawingml/2006/main"/>
        </p:blipFill>
        <p:spPr>
          <a:xfrm xmlns:a="http://schemas.openxmlformats.org/drawingml/2006/main">
            <a:off x="8558579" y="1943100"/>
            <a:ext cx="2637692"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4F31A7C3-6ED3-4A92-9FD1-AC7470946AC1}"/>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708926297"/>
      </p:ext>
    </p:extLst>
  </p:cSld>
</p:sld>
</file>

<file path=ppt/slides/slide11.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F413D78F-53B7-4AAF-B6AE-44709CD04D1C}"/>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84E1279B-A4AD-4167-B4C4-BA05BDD176E4}"/>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Plataformas de brazo y de tijera</a:t>
            </a:r>
          </a:p>
        </p:txBody>
      </p:sp>
      <p:sp>
        <p:nvSpPr>
          <p:cNvPr id="3" name="slide-number">
            <a:extLst xmlns:a="http://schemas.openxmlformats.org/drawingml/2006/main">
              <a:ext uri="{FF2B5EF4-FFF2-40B4-BE49-F238E27FC236}">
                <a16:creationId xmlns:a16="http://schemas.microsoft.com/office/drawing/2014/main" id="{1B24A8CA-0193-436D-9FE7-E3FC2A2C4122}"/>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11</a:t>
            </a:r>
          </a:p>
        </p:txBody>
      </p:sp>
      <p:sp>
        <p:nvSpPr>
          <p:cNvPr id="4" name="item-number-0">
            <a:extLst xmlns:a="http://schemas.openxmlformats.org/drawingml/2006/main">
              <a:ext uri="{FF2B5EF4-FFF2-40B4-BE49-F238E27FC236}">
                <a16:creationId xmlns:a16="http://schemas.microsoft.com/office/drawing/2014/main" id="{D3EE1689-37BC-400E-875E-2586D05B1F31}"/>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A398A115-C305-40AD-9F11-5F3B5AA5B0F4}"/>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En plataformas de brazo, conecte el sistema indicado al anclaje aprobado.</a:t>
            </a:r>
          </a:p>
        </p:txBody>
      </p:sp>
      <p:sp>
        <p:nvSpPr>
          <p:cNvPr id="6" name="item-number-1">
            <a:extLst xmlns:a="http://schemas.openxmlformats.org/drawingml/2006/main">
              <a:ext uri="{FF2B5EF4-FFF2-40B4-BE49-F238E27FC236}">
                <a16:creationId xmlns:a16="http://schemas.microsoft.com/office/drawing/2014/main" id="{DFBFAE7E-9886-4230-8299-64965E1962C6}"/>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37DA345D-188B-43E1-8E80-928A9DEB9C7E}"/>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En plataformas de tijera, mantenga barandas y puertas completas.</a:t>
            </a:r>
          </a:p>
        </p:txBody>
      </p:sp>
      <p:sp>
        <p:nvSpPr>
          <p:cNvPr id="8" name="item-number-2">
            <a:extLst xmlns:a="http://schemas.openxmlformats.org/drawingml/2006/main">
              <a:ext uri="{FF2B5EF4-FFF2-40B4-BE49-F238E27FC236}">
                <a16:creationId xmlns:a16="http://schemas.microsoft.com/office/drawing/2014/main" id="{AB0CAF2E-0E8C-4C6D-AF2E-A411B2B56AE9}"/>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3FF75BE4-42E8-4172-BC40-918CE1F7BA65}"/>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Mantenga los pies en el piso. No añada escaleras para alcanzar.</a:t>
            </a:r>
          </a:p>
        </p:txBody>
      </p:sp>
      <p:sp>
        <p:nvSpPr>
          <p:cNvPr id="10" name="item-number-3">
            <a:extLst xmlns:a="http://schemas.openxmlformats.org/drawingml/2006/main">
              <a:ext uri="{FF2B5EF4-FFF2-40B4-BE49-F238E27FC236}">
                <a16:creationId xmlns:a16="http://schemas.microsoft.com/office/drawing/2014/main" id="{CFF9DD28-47C7-40E7-88EC-0B960E723D17}"/>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BBE0A561-F380-4B45-8E74-036D3E6091E1}"/>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Respete los límites de viento, pendiente, traslado y carga.</a:t>
            </a:r>
          </a:p>
        </p:txBody>
      </p:sp>
      <p:sp>
        <p:nvSpPr>
          <p:cNvPr id="12" name="callout">
            <a:extLst xmlns:a="http://schemas.openxmlformats.org/drawingml/2006/main">
              <a:ext uri="{FF2B5EF4-FFF2-40B4-BE49-F238E27FC236}">
                <a16:creationId xmlns:a16="http://schemas.microsoft.com/office/drawing/2014/main" id="{77AB76F1-91B0-4EB6-BA00-781381446C94}"/>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6D9FA49A-61C2-43E7-B971-D56C501E8581}"/>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Ejemplo de equipo: plataforma de tijera</a:t>
            </a:r>
          </a:p>
        </p:txBody>
      </p:sp>
      <p:sp>
        <p:nvSpPr>
          <p:cNvPr id="14" name="callout-text">
            <a:extLst xmlns:a="http://schemas.openxmlformats.org/drawingml/2006/main">
              <a:ext uri="{FF2B5EF4-FFF2-40B4-BE49-F238E27FC236}">
                <a16:creationId xmlns:a16="http://schemas.microsoft.com/office/drawing/2014/main" id="{F8C1B6BB-49F5-4A74-807C-F58F43325379}"/>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Revise el espacio superior y el terreno antes de cada movimiento</a:t>
            </a:r>
          </a:p>
        </p:txBody>
      </p:sp>
      <p:pic>
        <p:nvPicPr>
          <p:cNvPr id="16" name="">
            <a:extLst xmlns:a="http://schemas.openxmlformats.org/drawingml/2006/main">
              <a:ext uri="{FF2B5EF4-FFF2-40B4-BE49-F238E27FC236}">
                <a16:creationId xmlns:a16="http://schemas.microsoft.com/office/drawing/2014/main" id="{A986AB8E-1E21-4F2C-B732-C130869F950B}"/>
              </a:ext>
            </a:extLst>
          </p:cNvPr>
          <p:cNvPicPr>
            <a:picLocks xmlns:a="http://schemas.openxmlformats.org/drawingml/2006/main" noChangeAspect="1"/>
          </p:cNvPicPr>
          <p:nvPr/>
        </p:nvPicPr>
        <p:blipFill>
          <a:blip xmlns:r="http://schemas.openxmlformats.org/officeDocument/2006/relationships" xmlns:a="http://schemas.openxmlformats.org/drawingml/2006/main" r:embed="R9fa44cf43ae64f62"/>
          <a:stretch xmlns:a="http://schemas.openxmlformats.org/drawingml/2006/main"/>
        </p:blipFill>
        <p:spPr>
          <a:xfrm xmlns:a="http://schemas.openxmlformats.org/drawingml/2006/main">
            <a:off x="8888290" y="1943100"/>
            <a:ext cx="1978269"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7B410682-377A-4EBE-B28E-7F01E2310E62}"/>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943093618"/>
      </p:ext>
    </p:extLst>
  </p:cSld>
</p:sld>
</file>

<file path=ppt/slides/slide1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D7F9ABB3-DC9F-4FF5-8E49-066584D6E63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7264DA33-379E-4EAD-9AAB-AFB34F96AF89}"/>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Capacitación y certificación de montacargas</a:t>
            </a:r>
          </a:p>
        </p:txBody>
      </p:sp>
      <p:sp>
        <p:nvSpPr>
          <p:cNvPr id="3" name="slide-number">
            <a:extLst xmlns:a="http://schemas.openxmlformats.org/drawingml/2006/main">
              <a:ext uri="{FF2B5EF4-FFF2-40B4-BE49-F238E27FC236}">
                <a16:creationId xmlns:a16="http://schemas.microsoft.com/office/drawing/2014/main" id="{E0FEF7B3-E8F7-4F88-B306-6C7B51E60D14}"/>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12</a:t>
            </a:r>
          </a:p>
        </p:txBody>
      </p:sp>
      <p:sp>
        <p:nvSpPr>
          <p:cNvPr id="4" name="item-number-0">
            <a:extLst xmlns:a="http://schemas.openxmlformats.org/drawingml/2006/main">
              <a:ext uri="{FF2B5EF4-FFF2-40B4-BE49-F238E27FC236}">
                <a16:creationId xmlns:a16="http://schemas.microsoft.com/office/drawing/2014/main" id="{D74F9B81-8966-4F6B-8611-F65C0AB03BCC}"/>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840B764E-213B-4238-BD7E-E433EC9D3AFE}"/>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Se requieren instrucción, práctica y evaluación en el lugar de trabajo.</a:t>
            </a:r>
          </a:p>
        </p:txBody>
      </p:sp>
      <p:sp>
        <p:nvSpPr>
          <p:cNvPr id="6" name="item-number-1">
            <a:extLst xmlns:a="http://schemas.openxmlformats.org/drawingml/2006/main">
              <a:ext uri="{FF2B5EF4-FFF2-40B4-BE49-F238E27FC236}">
                <a16:creationId xmlns:a16="http://schemas.microsoft.com/office/drawing/2014/main" id="{BDA38A6D-22F9-4BAA-A90B-438F48F2CAD7}"/>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EF157D2B-A3B0-495F-B2D8-85B962C00393}"/>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El empleador documenta la capacitación y evaluación exitosas.</a:t>
            </a:r>
          </a:p>
        </p:txBody>
      </p:sp>
      <p:sp>
        <p:nvSpPr>
          <p:cNvPr id="8" name="item-number-2">
            <a:extLst xmlns:a="http://schemas.openxmlformats.org/drawingml/2006/main">
              <a:ext uri="{FF2B5EF4-FFF2-40B4-BE49-F238E27FC236}">
                <a16:creationId xmlns:a16="http://schemas.microsoft.com/office/drawing/2014/main" id="{20D52F89-259A-4639-89B0-520D57FC71F6}"/>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21F44C27-9B42-4ECF-AB45-18A71CCC6C2B}"/>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Evalúe a cada operador al menos cada 3 años.</a:t>
            </a:r>
          </a:p>
        </p:txBody>
      </p:sp>
      <p:sp>
        <p:nvSpPr>
          <p:cNvPr id="10" name="item-number-3">
            <a:extLst xmlns:a="http://schemas.openxmlformats.org/drawingml/2006/main">
              <a:ext uri="{FF2B5EF4-FFF2-40B4-BE49-F238E27FC236}">
                <a16:creationId xmlns:a16="http://schemas.microsoft.com/office/drawing/2014/main" id="{31215225-24CF-409D-88FA-4F2BF9BDC351}"/>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ED53D9BF-D5A5-498B-9FD1-CEAD7BF00CF4}"/>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La operación insegura o nuevos peligros pueden exigir recapacitación.</a:t>
            </a:r>
          </a:p>
        </p:txBody>
      </p:sp>
      <p:sp>
        <p:nvSpPr>
          <p:cNvPr id="12" name="callout">
            <a:extLst xmlns:a="http://schemas.openxmlformats.org/drawingml/2006/main">
              <a:ext uri="{FF2B5EF4-FFF2-40B4-BE49-F238E27FC236}">
                <a16:creationId xmlns:a16="http://schemas.microsoft.com/office/drawing/2014/main" id="{27829F07-4C25-41DF-BF8A-F5AA0755E9C0}"/>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EF9C9EBF-D901-4AD0-A49F-B76FCA2F8F5E}"/>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Actividad de capacitación de montacargas de MOSH</a:t>
            </a:r>
          </a:p>
        </p:txBody>
      </p:sp>
      <p:sp>
        <p:nvSpPr>
          <p:cNvPr id="14" name="callout-text">
            <a:extLst xmlns:a="http://schemas.openxmlformats.org/drawingml/2006/main">
              <a:ext uri="{FF2B5EF4-FFF2-40B4-BE49-F238E27FC236}">
                <a16:creationId xmlns:a16="http://schemas.microsoft.com/office/drawing/2014/main" id="{C8A3E3AD-AE4F-4EA3-A601-9D49BFC83F58}"/>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Esta orientación no certifica operadores de montacargas</a:t>
            </a:r>
          </a:p>
        </p:txBody>
      </p:sp>
      <p:pic>
        <p:nvPicPr>
          <p:cNvPr id="16" name="">
            <a:extLst xmlns:a="http://schemas.openxmlformats.org/drawingml/2006/main">
              <a:ext uri="{FF2B5EF4-FFF2-40B4-BE49-F238E27FC236}">
                <a16:creationId xmlns:a16="http://schemas.microsoft.com/office/drawing/2014/main" id="{0EDC9EC8-556E-4948-BCEE-3671D18A1A7B}"/>
              </a:ext>
            </a:extLst>
          </p:cNvPr>
          <p:cNvPicPr>
            <a:picLocks xmlns:a="http://schemas.openxmlformats.org/drawingml/2006/main" noChangeAspect="1"/>
          </p:cNvPicPr>
          <p:nvPr/>
        </p:nvPicPr>
        <p:blipFill>
          <a:blip xmlns:r="http://schemas.openxmlformats.org/officeDocument/2006/relationships" xmlns:a="http://schemas.openxmlformats.org/drawingml/2006/main" r:embed="R1c33391179044825"/>
          <a:stretch xmlns:a="http://schemas.openxmlformats.org/drawingml/2006/main"/>
        </p:blipFill>
        <p:spPr>
          <a:xfrm xmlns:a="http://schemas.openxmlformats.org/drawingml/2006/main">
            <a:off x="8172450" y="2140105"/>
            <a:ext cx="3409950" cy="2177741"/>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EB99B4C5-2A56-473B-B071-5DAC2B48EFF9}"/>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549247482"/>
      </p:ext>
    </p:extLst>
  </p:cSld>
</p:sld>
</file>

<file path=ppt/slides/slide1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EFFE1F43-EB3D-4256-A87A-FED5708E05A2}"/>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A9AC8476-F846-4E86-8291-2E5DCE5C3885}"/>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Peligros de montacargas y manipuladores</a:t>
            </a:r>
          </a:p>
        </p:txBody>
      </p:sp>
      <p:sp>
        <p:nvSpPr>
          <p:cNvPr id="3" name="slide-number">
            <a:extLst xmlns:a="http://schemas.openxmlformats.org/drawingml/2006/main">
              <a:ext uri="{FF2B5EF4-FFF2-40B4-BE49-F238E27FC236}">
                <a16:creationId xmlns:a16="http://schemas.microsoft.com/office/drawing/2014/main" id="{B36BAB4A-B39E-4358-952A-0D646370D485}"/>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13</a:t>
            </a:r>
          </a:p>
        </p:txBody>
      </p:sp>
      <p:sp>
        <p:nvSpPr>
          <p:cNvPr id="4" name="item-number-0">
            <a:extLst xmlns:a="http://schemas.openxmlformats.org/drawingml/2006/main">
              <a:ext uri="{FF2B5EF4-FFF2-40B4-BE49-F238E27FC236}">
                <a16:creationId xmlns:a16="http://schemas.microsoft.com/office/drawing/2014/main" id="{B5A53AEE-4F9F-4770-B6EA-B6AFFC1055AE}"/>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2380EB4B-72BF-46C5-A2B0-4C1E32B1304D}"/>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Inspeccione antes del servicio y retire equipos inseguros.</a:t>
            </a:r>
          </a:p>
        </p:txBody>
      </p:sp>
      <p:sp>
        <p:nvSpPr>
          <p:cNvPr id="6" name="item-number-1">
            <a:extLst xmlns:a="http://schemas.openxmlformats.org/drawingml/2006/main">
              <a:ext uri="{FF2B5EF4-FFF2-40B4-BE49-F238E27FC236}">
                <a16:creationId xmlns:a16="http://schemas.microsoft.com/office/drawing/2014/main" id="{2259941F-27FE-4BCE-AA3D-6D41CB1603EC}"/>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A5127053-1F98-4933-8724-4DFF75DB765E}"/>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Revise la placa de capacidad y el accesorio aprobado.</a:t>
            </a:r>
          </a:p>
        </p:txBody>
      </p:sp>
      <p:sp>
        <p:nvSpPr>
          <p:cNvPr id="8" name="item-number-2">
            <a:extLst xmlns:a="http://schemas.openxmlformats.org/drawingml/2006/main">
              <a:ext uri="{FF2B5EF4-FFF2-40B4-BE49-F238E27FC236}">
                <a16:creationId xmlns:a16="http://schemas.microsoft.com/office/drawing/2014/main" id="{F543D55A-AD63-439A-8B3B-47FDC28530F6}"/>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E1750494-8585-45EA-BF38-33543936DEAD}"/>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Traslade las cargas bajas y mantenga alejados a los peatones.</a:t>
            </a:r>
          </a:p>
        </p:txBody>
      </p:sp>
      <p:sp>
        <p:nvSpPr>
          <p:cNvPr id="10" name="item-number-3">
            <a:extLst xmlns:a="http://schemas.openxmlformats.org/drawingml/2006/main">
              <a:ext uri="{FF2B5EF4-FFF2-40B4-BE49-F238E27FC236}">
                <a16:creationId xmlns:a16="http://schemas.microsoft.com/office/drawing/2014/main" id="{38A98D40-C153-42D9-A9BA-F23A2F8FB618}"/>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88C5E222-400A-4FB1-B59D-7598158215F8}"/>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el sistema de retención y siga el manual del equipo.</a:t>
            </a:r>
          </a:p>
        </p:txBody>
      </p:sp>
      <p:sp>
        <p:nvSpPr>
          <p:cNvPr id="12" name="callout">
            <a:extLst xmlns:a="http://schemas.openxmlformats.org/drawingml/2006/main">
              <a:ext uri="{FF2B5EF4-FFF2-40B4-BE49-F238E27FC236}">
                <a16:creationId xmlns:a16="http://schemas.microsoft.com/office/drawing/2014/main" id="{1529CE6D-778A-4A18-81FA-F44D31819AC4}"/>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2FB6EEAD-EB1F-4AB1-8F10-745C1F8CCADA}"/>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Ejemplo de equipo: montacargas</a:t>
            </a:r>
          </a:p>
        </p:txBody>
      </p:sp>
      <p:sp>
        <p:nvSpPr>
          <p:cNvPr id="14" name="callout-text">
            <a:extLst xmlns:a="http://schemas.openxmlformats.org/drawingml/2006/main">
              <a:ext uri="{FF2B5EF4-FFF2-40B4-BE49-F238E27FC236}">
                <a16:creationId xmlns:a16="http://schemas.microsoft.com/office/drawing/2014/main" id="{7D14EE5B-29EC-4C73-9E51-9D1B99EC06F6}"/>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El alcance, el centro de carga y los accesorios cambian la capacidad</a:t>
            </a:r>
          </a:p>
        </p:txBody>
      </p:sp>
      <p:pic>
        <p:nvPicPr>
          <p:cNvPr id="16" name="">
            <a:extLst xmlns:a="http://schemas.openxmlformats.org/drawingml/2006/main">
              <a:ext uri="{FF2B5EF4-FFF2-40B4-BE49-F238E27FC236}">
                <a16:creationId xmlns:a16="http://schemas.microsoft.com/office/drawing/2014/main" id="{E921BDDE-AD88-4755-8E3A-F0422082B20D}"/>
              </a:ext>
            </a:extLst>
          </p:cNvPr>
          <p:cNvPicPr>
            <a:picLocks xmlns:a="http://schemas.openxmlformats.org/drawingml/2006/main" noChangeAspect="1"/>
          </p:cNvPicPr>
          <p:nvPr/>
        </p:nvPicPr>
        <p:blipFill>
          <a:blip xmlns:r="http://schemas.openxmlformats.org/officeDocument/2006/relationships" xmlns:a="http://schemas.openxmlformats.org/drawingml/2006/main" r:embed="R10a515dd8f5047d8"/>
          <a:stretch xmlns:a="http://schemas.openxmlformats.org/drawingml/2006/main"/>
        </p:blipFill>
        <p:spPr>
          <a:xfrm xmlns:a="http://schemas.openxmlformats.org/drawingml/2006/main">
            <a:off x="8196543" y="1943100"/>
            <a:ext cx="3361765"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51A8886D-895D-4A91-B431-BEFCA7709A6A}"/>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020273736"/>
      </p:ext>
    </p:extLst>
  </p:cSld>
</p:sld>
</file>

<file path=ppt/slides/slide1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E0A72B2C-B477-486B-B5DC-48B378D2D7E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A8FD2910-6F9D-4B37-A2B8-434097001508}"/>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Golpes por objetos y equipos en movimiento</a:t>
            </a:r>
          </a:p>
        </p:txBody>
      </p:sp>
      <p:sp>
        <p:nvSpPr>
          <p:cNvPr id="3" name="slide-number">
            <a:extLst xmlns:a="http://schemas.openxmlformats.org/drawingml/2006/main">
              <a:ext uri="{FF2B5EF4-FFF2-40B4-BE49-F238E27FC236}">
                <a16:creationId xmlns:a16="http://schemas.microsoft.com/office/drawing/2014/main" id="{897C0A0D-97C3-4DBF-93D4-A33724EE6366}"/>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14</a:t>
            </a:r>
          </a:p>
        </p:txBody>
      </p:sp>
      <p:sp>
        <p:nvSpPr>
          <p:cNvPr id="4" name="item-number-0">
            <a:extLst xmlns:a="http://schemas.openxmlformats.org/drawingml/2006/main">
              <a:ext uri="{FF2B5EF4-FFF2-40B4-BE49-F238E27FC236}">
                <a16:creationId xmlns:a16="http://schemas.microsoft.com/office/drawing/2014/main" id="{64EE56EE-D457-4DD9-9AF8-DF30DC363F1E}"/>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C5203A75-70AA-4517-AEA8-9CEB05FE2C32}"/>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Respete barreras, radios de giro y rutas de los equipos.</a:t>
            </a:r>
          </a:p>
        </p:txBody>
      </p:sp>
      <p:sp>
        <p:nvSpPr>
          <p:cNvPr id="6" name="item-number-1">
            <a:extLst xmlns:a="http://schemas.openxmlformats.org/drawingml/2006/main">
              <a:ext uri="{FF2B5EF4-FFF2-40B4-BE49-F238E27FC236}">
                <a16:creationId xmlns:a16="http://schemas.microsoft.com/office/drawing/2014/main" id="{237BF5BC-A108-4717-96C7-4B2BF8F810AB}"/>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3F271A84-44CA-4DD0-9573-525156E1649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Confirme comunicación con el operador antes de acercarse.</a:t>
            </a:r>
          </a:p>
        </p:txBody>
      </p:sp>
      <p:sp>
        <p:nvSpPr>
          <p:cNvPr id="8" name="item-number-2">
            <a:extLst xmlns:a="http://schemas.openxmlformats.org/drawingml/2006/main">
              <a:ext uri="{FF2B5EF4-FFF2-40B4-BE49-F238E27FC236}">
                <a16:creationId xmlns:a16="http://schemas.microsoft.com/office/drawing/2014/main" id="{A66F9608-C715-4C50-AECB-E4D33AFE88BB}"/>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FCCB6D37-77F8-4148-9456-9AC303E16724}"/>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Siga al señalero y conserve una ruta de escape.</a:t>
            </a:r>
          </a:p>
        </p:txBody>
      </p:sp>
      <p:sp>
        <p:nvSpPr>
          <p:cNvPr id="10" name="item-number-3">
            <a:extLst xmlns:a="http://schemas.openxmlformats.org/drawingml/2006/main">
              <a:ext uri="{FF2B5EF4-FFF2-40B4-BE49-F238E27FC236}">
                <a16:creationId xmlns:a16="http://schemas.microsoft.com/office/drawing/2014/main" id="{5D7A3A5A-DD26-445D-B90B-D15AA4300E57}"/>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0B508FAB-419F-49E3-AD2A-B6AC0E6368D2}"/>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Asegure herramientas y materiales que puedan caer o salir proyectados.</a:t>
            </a:r>
          </a:p>
        </p:txBody>
      </p:sp>
      <p:sp>
        <p:nvSpPr>
          <p:cNvPr id="12" name="callout">
            <a:extLst xmlns:a="http://schemas.openxmlformats.org/drawingml/2006/main">
              <a:ext uri="{FF2B5EF4-FFF2-40B4-BE49-F238E27FC236}">
                <a16:creationId xmlns:a16="http://schemas.microsoft.com/office/drawing/2014/main" id="{D455D102-8F04-4FB8-9F2F-3EB75AC81241}"/>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7A4FCE08-93E4-43CD-817B-0F983F0E5537}"/>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EJEMPLO DE PELIGRO: vehículo en una excavación</a:t>
            </a:r>
          </a:p>
        </p:txBody>
      </p:sp>
      <p:sp>
        <p:nvSpPr>
          <p:cNvPr id="14" name="callout-text">
            <a:extLst xmlns:a="http://schemas.openxmlformats.org/drawingml/2006/main">
              <a:ext uri="{FF2B5EF4-FFF2-40B4-BE49-F238E27FC236}">
                <a16:creationId xmlns:a16="http://schemas.microsoft.com/office/drawing/2014/main" id="{07D90130-013E-4A39-8275-78C1BC749C06}"/>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Mantenga el cuerpo fuera de la trayectoria del equipo</a:t>
            </a:r>
          </a:p>
        </p:txBody>
      </p:sp>
      <p:pic>
        <p:nvPicPr>
          <p:cNvPr id="16" name="">
            <a:extLst xmlns:a="http://schemas.openxmlformats.org/drawingml/2006/main">
              <a:ext uri="{FF2B5EF4-FFF2-40B4-BE49-F238E27FC236}">
                <a16:creationId xmlns:a16="http://schemas.microsoft.com/office/drawing/2014/main" id="{46DA421C-8CA6-41FD-A8D1-A299F0C70479}"/>
              </a:ext>
            </a:extLst>
          </p:cNvPr>
          <p:cNvPicPr>
            <a:picLocks xmlns:a="http://schemas.openxmlformats.org/drawingml/2006/main" noChangeAspect="1"/>
          </p:cNvPicPr>
          <p:nvPr/>
        </p:nvPicPr>
        <p:blipFill>
          <a:blip xmlns:r="http://schemas.openxmlformats.org/officeDocument/2006/relationships" xmlns:a="http://schemas.openxmlformats.org/drawingml/2006/main" r:embed="R1f6b3934adb94d19"/>
          <a:stretch xmlns:a="http://schemas.openxmlformats.org/drawingml/2006/main"/>
        </p:blipFill>
        <p:spPr>
          <a:xfrm xmlns:a="http://schemas.openxmlformats.org/drawingml/2006/main">
            <a:off x="8172450" y="2052542"/>
            <a:ext cx="3409950" cy="2352866"/>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65549B1A-43D4-40F4-9981-0338672F1DCB}"/>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631420531"/>
      </p:ext>
    </p:extLst>
  </p:cSld>
</p:sld>
</file>

<file path=ppt/slides/slide1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817C4748-445B-4085-A42B-CD7224186BA6}"/>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E67A062A-C3EF-4D5D-B8E4-F9875CAEC4F1}"/>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Aparejos y cargas suspendidas</a:t>
            </a:r>
          </a:p>
        </p:txBody>
      </p:sp>
      <p:sp>
        <p:nvSpPr>
          <p:cNvPr id="3" name="slide-number">
            <a:extLst xmlns:a="http://schemas.openxmlformats.org/drawingml/2006/main">
              <a:ext uri="{FF2B5EF4-FFF2-40B4-BE49-F238E27FC236}">
                <a16:creationId xmlns:a16="http://schemas.microsoft.com/office/drawing/2014/main" id="{B0EF27F8-3A1A-4A0B-BBA4-6C60047E2A1C}"/>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15</a:t>
            </a:r>
          </a:p>
        </p:txBody>
      </p:sp>
      <p:sp>
        <p:nvSpPr>
          <p:cNvPr id="4" name="item-number-0">
            <a:extLst xmlns:a="http://schemas.openxmlformats.org/drawingml/2006/main">
              <a:ext uri="{FF2B5EF4-FFF2-40B4-BE49-F238E27FC236}">
                <a16:creationId xmlns:a16="http://schemas.microsoft.com/office/drawing/2014/main" id="{29A443DD-6493-4C77-A1BF-EFC8F87ECA34}"/>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1F989711-4012-4B14-BE2E-F87B66482691}"/>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Solo personal asignado y capacitado prepara o señala los izajes.</a:t>
            </a:r>
          </a:p>
        </p:txBody>
      </p:sp>
      <p:sp>
        <p:nvSpPr>
          <p:cNvPr id="6" name="item-number-1">
            <a:extLst xmlns:a="http://schemas.openxmlformats.org/drawingml/2006/main">
              <a:ext uri="{FF2B5EF4-FFF2-40B4-BE49-F238E27FC236}">
                <a16:creationId xmlns:a16="http://schemas.microsoft.com/office/drawing/2014/main" id="{56C438B1-EB10-482B-A32C-474F45C10BFD}"/>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289D95A8-2070-454C-9D46-22D4A8C4FD58}"/>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Inspeccione eslingas y herrajes cada turno y durante el uso.</a:t>
            </a:r>
          </a:p>
        </p:txBody>
      </p:sp>
      <p:sp>
        <p:nvSpPr>
          <p:cNvPr id="8" name="item-number-2">
            <a:extLst xmlns:a="http://schemas.openxmlformats.org/drawingml/2006/main">
              <a:ext uri="{FF2B5EF4-FFF2-40B4-BE49-F238E27FC236}">
                <a16:creationId xmlns:a16="http://schemas.microsoft.com/office/drawing/2014/main" id="{6AF2BD0F-7322-43A4-B63B-FB4A0D5320EA}"/>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02F29A81-9314-47FA-99A7-1770415E0BA3}"/>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Confirme peso, capacidad, amarre y ángulo de las eslingas.</a:t>
            </a:r>
          </a:p>
        </p:txBody>
      </p:sp>
      <p:sp>
        <p:nvSpPr>
          <p:cNvPr id="10" name="item-number-3">
            <a:extLst xmlns:a="http://schemas.openxmlformats.org/drawingml/2006/main">
              <a:ext uri="{FF2B5EF4-FFF2-40B4-BE49-F238E27FC236}">
                <a16:creationId xmlns:a16="http://schemas.microsoft.com/office/drawing/2014/main" id="{6F17E947-7263-4F08-ABB8-2087CB049CBD}"/>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0D15B876-08D4-476D-817B-D4B0ECE73106}"/>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Aléjese de cargas suspendidas, puntos de atrapamiento y zona de caída.</a:t>
            </a:r>
          </a:p>
        </p:txBody>
      </p:sp>
      <p:sp>
        <p:nvSpPr>
          <p:cNvPr id="12" name="callout">
            <a:extLst xmlns:a="http://schemas.openxmlformats.org/drawingml/2006/main">
              <a:ext uri="{FF2B5EF4-FFF2-40B4-BE49-F238E27FC236}">
                <a16:creationId xmlns:a16="http://schemas.microsoft.com/office/drawing/2014/main" id="{55D4B477-9BAC-47AF-A072-9E042B9F2E0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F267C50C-48D7-4E8B-94F1-359D02D89D86}"/>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ANÁLISIS DE PELIGRO: exposición bajo una carga</a:t>
            </a:r>
          </a:p>
        </p:txBody>
      </p:sp>
      <p:sp>
        <p:nvSpPr>
          <p:cNvPr id="14" name="callout-text">
            <a:extLst xmlns:a="http://schemas.openxmlformats.org/drawingml/2006/main">
              <a:ext uri="{FF2B5EF4-FFF2-40B4-BE49-F238E27FC236}">
                <a16:creationId xmlns:a16="http://schemas.microsoft.com/office/drawing/2014/main" id="{6158B03A-0DFB-4569-B744-A4A60AB92395}"/>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¿Eslinga dañada o capacidad ilegible?</a:t>
            </a:r>
          </a:p>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Retírela de servicio</a:t>
            </a:r>
          </a:p>
        </p:txBody>
      </p:sp>
      <p:pic>
        <p:nvPicPr>
          <p:cNvPr id="16" name="">
            <a:extLst xmlns:a="http://schemas.openxmlformats.org/drawingml/2006/main">
              <a:ext uri="{FF2B5EF4-FFF2-40B4-BE49-F238E27FC236}">
                <a16:creationId xmlns:a16="http://schemas.microsoft.com/office/drawing/2014/main" id="{693C47AE-0009-4287-9AE8-846E4B352ACE}"/>
              </a:ext>
            </a:extLst>
          </p:cNvPr>
          <p:cNvPicPr>
            <a:picLocks xmlns:a="http://schemas.openxmlformats.org/drawingml/2006/main" noChangeAspect="1"/>
          </p:cNvPicPr>
          <p:nvPr/>
        </p:nvPicPr>
        <p:blipFill>
          <a:blip xmlns:r="http://schemas.openxmlformats.org/officeDocument/2006/relationships" xmlns:a="http://schemas.openxmlformats.org/drawingml/2006/main" r:embed="R68433b7ac90c4a16"/>
          <a:stretch xmlns:a="http://schemas.openxmlformats.org/drawingml/2006/main"/>
        </p:blipFill>
        <p:spPr>
          <a:xfrm xmlns:a="http://schemas.openxmlformats.org/drawingml/2006/main">
            <a:off x="8172450" y="2091757"/>
            <a:ext cx="3409950" cy="2274437"/>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E49D0B3F-9588-40A8-BF1A-A88B435616BD}"/>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621404146"/>
      </p:ext>
    </p:extLst>
  </p:cSld>
</p:sld>
</file>

<file path=ppt/slides/slide1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9E1F0064-50E2-42E0-83FF-38230330A52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16C4CC75-C710-448E-A1B7-5D1A2ED9C835}"/>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Atrapamientos entre equipos y materiales</a:t>
            </a:r>
          </a:p>
        </p:txBody>
      </p:sp>
      <p:sp>
        <p:nvSpPr>
          <p:cNvPr id="3" name="slide-number">
            <a:extLst xmlns:a="http://schemas.openxmlformats.org/drawingml/2006/main">
              <a:ext uri="{FF2B5EF4-FFF2-40B4-BE49-F238E27FC236}">
                <a16:creationId xmlns:a16="http://schemas.microsoft.com/office/drawing/2014/main" id="{4DCDD949-B876-49B8-97C0-5BB905338F5F}"/>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16</a:t>
            </a:r>
          </a:p>
        </p:txBody>
      </p:sp>
      <p:sp>
        <p:nvSpPr>
          <p:cNvPr id="4" name="item-number-0">
            <a:extLst xmlns:a="http://schemas.openxmlformats.org/drawingml/2006/main">
              <a:ext uri="{FF2B5EF4-FFF2-40B4-BE49-F238E27FC236}">
                <a16:creationId xmlns:a16="http://schemas.microsoft.com/office/drawing/2014/main" id="{FED4B2B6-3FD5-441C-8912-82FB417A1873}"/>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A8726A40-0DDB-43B8-A63B-C7ACA9A13949}"/>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Aleje las manos de ejes, correas y puntos de atrapamiento.</a:t>
            </a:r>
          </a:p>
        </p:txBody>
      </p:sp>
      <p:sp>
        <p:nvSpPr>
          <p:cNvPr id="6" name="item-number-1">
            <a:extLst xmlns:a="http://schemas.openxmlformats.org/drawingml/2006/main">
              <a:ext uri="{FF2B5EF4-FFF2-40B4-BE49-F238E27FC236}">
                <a16:creationId xmlns:a16="http://schemas.microsoft.com/office/drawing/2014/main" id="{85F07C55-EBF1-4589-8049-7389C34D35D8}"/>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24A8289A-5672-4B7E-B713-F8F160205A2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Mantenga los resguardos instalados mientras opera el equipo.</a:t>
            </a:r>
          </a:p>
        </p:txBody>
      </p:sp>
      <p:sp>
        <p:nvSpPr>
          <p:cNvPr id="8" name="item-number-2">
            <a:extLst xmlns:a="http://schemas.openxmlformats.org/drawingml/2006/main">
              <a:ext uri="{FF2B5EF4-FFF2-40B4-BE49-F238E27FC236}">
                <a16:creationId xmlns:a16="http://schemas.microsoft.com/office/drawing/2014/main" id="{15684425-17AE-4E33-9125-EB24FE086CC9}"/>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6D6E0259-8035-423B-A92C-1D5F6831BA4D}"/>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No se coloque entre un equipo en movimiento y un objeto fijo.</a:t>
            </a:r>
          </a:p>
        </p:txBody>
      </p:sp>
      <p:sp>
        <p:nvSpPr>
          <p:cNvPr id="10" name="item-number-3">
            <a:extLst xmlns:a="http://schemas.openxmlformats.org/drawingml/2006/main">
              <a:ext uri="{FF2B5EF4-FFF2-40B4-BE49-F238E27FC236}">
                <a16:creationId xmlns:a16="http://schemas.microsoft.com/office/drawing/2014/main" id="{31093175-AF59-4DFB-818A-8D4AE2855E6B}"/>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48900B5B-DED5-4AE5-BA21-B10F33A40367}"/>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Asegure las cargas contra movimiento antes de alcanzar por debajo.</a:t>
            </a:r>
          </a:p>
        </p:txBody>
      </p:sp>
      <p:sp>
        <p:nvSpPr>
          <p:cNvPr id="12" name="callout">
            <a:extLst xmlns:a="http://schemas.openxmlformats.org/drawingml/2006/main">
              <a:ext uri="{FF2B5EF4-FFF2-40B4-BE49-F238E27FC236}">
                <a16:creationId xmlns:a16="http://schemas.microsoft.com/office/drawing/2014/main" id="{B34803FE-91A4-4024-8450-1B962A0FA55D}"/>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06D3A286-7133-43D1-AB3B-B6303174C5C2}"/>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EJEMPLO DE MECÁNICA INDUSTRIAL</a:t>
            </a:r>
          </a:p>
        </p:txBody>
      </p:sp>
      <p:sp>
        <p:nvSpPr>
          <p:cNvPr id="14" name="callout-text">
            <a:extLst xmlns:a="http://schemas.openxmlformats.org/drawingml/2006/main">
              <a:ext uri="{FF2B5EF4-FFF2-40B4-BE49-F238E27FC236}">
                <a16:creationId xmlns:a16="http://schemas.microsoft.com/office/drawing/2014/main" id="{6E26C655-6D0B-4971-AC5F-6B6F1906E6E5}"/>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El paro de emergencia no aísla todas las energías</a:t>
            </a:r>
          </a:p>
        </p:txBody>
      </p:sp>
      <p:sp>
        <p:nvSpPr>
          <p:cNvPr id="16" name="company-footer">
            <a:extLst xmlns:a="http://schemas.openxmlformats.org/drawingml/2006/main">
              <a:ext uri="{FF2B5EF4-FFF2-40B4-BE49-F238E27FC236}">
                <a16:creationId xmlns:a16="http://schemas.microsoft.com/office/drawing/2014/main" id="{B03B9582-F4C3-4472-BA5F-4D18F30FFCE6}"/>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54778018"/>
      </p:ext>
    </p:extLst>
  </p:cSld>
</p:sld>
</file>

<file path=ppt/slides/slide1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0E41BA53-12BB-4FC3-AF6B-8324280549E9}"/>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F78E4E91-57AA-4793-9314-4C68614DEC5F}"/>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Peligros eléctricos</a:t>
            </a:r>
          </a:p>
        </p:txBody>
      </p:sp>
      <p:sp>
        <p:nvSpPr>
          <p:cNvPr id="3" name="slide-number">
            <a:extLst xmlns:a="http://schemas.openxmlformats.org/drawingml/2006/main">
              <a:ext uri="{FF2B5EF4-FFF2-40B4-BE49-F238E27FC236}">
                <a16:creationId xmlns:a16="http://schemas.microsoft.com/office/drawing/2014/main" id="{6B56C009-AB9F-4C9D-9CF3-1163C8C0D81A}"/>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17</a:t>
            </a:r>
          </a:p>
        </p:txBody>
      </p:sp>
      <p:sp>
        <p:nvSpPr>
          <p:cNvPr id="4" name="item-number-0">
            <a:extLst xmlns:a="http://schemas.openxmlformats.org/drawingml/2006/main">
              <a:ext uri="{FF2B5EF4-FFF2-40B4-BE49-F238E27FC236}">
                <a16:creationId xmlns:a16="http://schemas.microsoft.com/office/drawing/2014/main" id="{AF7246C8-058A-4028-9045-7EBB2FEE2B6C}"/>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F74CB0F2-F4CF-4FBE-91ED-DFBDEFA04923}"/>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Trate como energizados los circuitos desconocidos y líneas aéreas.</a:t>
            </a:r>
          </a:p>
        </p:txBody>
      </p:sp>
      <p:sp>
        <p:nvSpPr>
          <p:cNvPr id="6" name="item-number-1">
            <a:extLst xmlns:a="http://schemas.openxmlformats.org/drawingml/2006/main">
              <a:ext uri="{FF2B5EF4-FFF2-40B4-BE49-F238E27FC236}">
                <a16:creationId xmlns:a16="http://schemas.microsoft.com/office/drawing/2014/main" id="{A6A885E5-2CA7-4869-9F09-FFF6260835E1}"/>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74EEDBCB-5F0B-4B5A-BFAA-A067EDFD793A}"/>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Solo personal calificado y autorizado realiza trabajos eléctricos.</a:t>
            </a:r>
          </a:p>
        </p:txBody>
      </p:sp>
      <p:sp>
        <p:nvSpPr>
          <p:cNvPr id="8" name="item-number-2">
            <a:extLst xmlns:a="http://schemas.openxmlformats.org/drawingml/2006/main">
              <a:ext uri="{FF2B5EF4-FFF2-40B4-BE49-F238E27FC236}">
                <a16:creationId xmlns:a16="http://schemas.microsoft.com/office/drawing/2014/main" id="{6E2675AB-B561-4AF1-9153-8141B621278B}"/>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53D23CA3-5FC1-45E4-9F33-DEFB7128F0EB}"/>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Retire de uso cables, enchufes y herramientas dañados.</a:t>
            </a:r>
          </a:p>
        </p:txBody>
      </p:sp>
      <p:sp>
        <p:nvSpPr>
          <p:cNvPr id="10" name="item-number-3">
            <a:extLst xmlns:a="http://schemas.openxmlformats.org/drawingml/2006/main">
              <a:ext uri="{FF2B5EF4-FFF2-40B4-BE49-F238E27FC236}">
                <a16:creationId xmlns:a16="http://schemas.microsoft.com/office/drawing/2014/main" id="{5BF8CD9E-9EFE-43DC-957F-4AE3E660A80A}"/>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B23FA62D-4D21-4807-ACB5-4B359084AFCC}"/>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el programa requerido de GFCI o puesta a tierra asegurada.</a:t>
            </a:r>
          </a:p>
        </p:txBody>
      </p:sp>
      <p:sp>
        <p:nvSpPr>
          <p:cNvPr id="12" name="callout">
            <a:extLst xmlns:a="http://schemas.openxmlformats.org/drawingml/2006/main">
              <a:ext uri="{FF2B5EF4-FFF2-40B4-BE49-F238E27FC236}">
                <a16:creationId xmlns:a16="http://schemas.microsoft.com/office/drawing/2014/main" id="{2FF4CBF3-C5B3-461A-8602-7839051BD89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21B90CE5-8557-40DE-914C-64C9396FA21E}"/>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Reconocimiento del peligro: líneas eléctricas aéreas</a:t>
            </a:r>
          </a:p>
        </p:txBody>
      </p:sp>
      <p:sp>
        <p:nvSpPr>
          <p:cNvPr id="14" name="callout-text">
            <a:extLst xmlns:a="http://schemas.openxmlformats.org/drawingml/2006/main">
              <a:ext uri="{FF2B5EF4-FFF2-40B4-BE49-F238E27FC236}">
                <a16:creationId xmlns:a16="http://schemas.microsoft.com/office/drawing/2014/main" id="{EB13DE15-FFCB-48FA-A884-F467EEB13D99}"/>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Un GFCI no protege del contacto con una línea eléctrica</a:t>
            </a:r>
          </a:p>
        </p:txBody>
      </p:sp>
      <p:pic>
        <p:nvPicPr>
          <p:cNvPr id="16" name="">
            <a:extLst xmlns:a="http://schemas.openxmlformats.org/drawingml/2006/main">
              <a:ext uri="{FF2B5EF4-FFF2-40B4-BE49-F238E27FC236}">
                <a16:creationId xmlns:a16="http://schemas.microsoft.com/office/drawing/2014/main" id="{87749DD5-2836-465F-8E24-31E175851CFC}"/>
              </a:ext>
            </a:extLst>
          </p:cNvPr>
          <p:cNvPicPr>
            <a:picLocks xmlns:a="http://schemas.openxmlformats.org/drawingml/2006/main" noChangeAspect="1"/>
          </p:cNvPicPr>
          <p:nvPr/>
        </p:nvPicPr>
        <p:blipFill>
          <a:blip xmlns:r="http://schemas.openxmlformats.org/officeDocument/2006/relationships" xmlns:a="http://schemas.openxmlformats.org/drawingml/2006/main" r:embed="R007cdb7313de4120"/>
          <a:stretch xmlns:a="http://schemas.openxmlformats.org/drawingml/2006/main"/>
        </p:blipFill>
        <p:spPr>
          <a:xfrm xmlns:a="http://schemas.openxmlformats.org/drawingml/2006/main">
            <a:off x="8829157" y="1943100"/>
            <a:ext cx="2096535"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B7383071-FE66-4E56-B808-EDA3D6B36E98}"/>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238272280"/>
      </p:ext>
    </p:extLst>
  </p:cSld>
</p:sld>
</file>

<file path=ppt/slides/slide18.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F53BAA5D-BECB-42B3-A05E-4E686E7A7DCF}"/>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43A21319-72E5-4E09-A9FC-1EF20F606FD5}"/>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Energía peligrosa y bloqueo/etiquetado</a:t>
            </a:r>
          </a:p>
        </p:txBody>
      </p:sp>
      <p:sp>
        <p:nvSpPr>
          <p:cNvPr id="3" name="slide-number">
            <a:extLst xmlns:a="http://schemas.openxmlformats.org/drawingml/2006/main">
              <a:ext uri="{FF2B5EF4-FFF2-40B4-BE49-F238E27FC236}">
                <a16:creationId xmlns:a16="http://schemas.microsoft.com/office/drawing/2014/main" id="{CE9B8F18-6113-429D-A1EE-3DAABDEE5DF1}"/>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18</a:t>
            </a:r>
          </a:p>
        </p:txBody>
      </p:sp>
      <p:sp>
        <p:nvSpPr>
          <p:cNvPr id="4" name="item-number-0">
            <a:extLst xmlns:a="http://schemas.openxmlformats.org/drawingml/2006/main">
              <a:ext uri="{FF2B5EF4-FFF2-40B4-BE49-F238E27FC236}">
                <a16:creationId xmlns:a16="http://schemas.microsoft.com/office/drawing/2014/main" id="{916C45C0-D3EA-4F4B-9695-6EFC9B4BAEA4}"/>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940FCE70-7B81-4005-A2FE-2D4D8F024992}"/>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Identifique energía eléctrica, hidráulica, neumática y mecánica almacenada.</a:t>
            </a:r>
          </a:p>
        </p:txBody>
      </p:sp>
      <p:sp>
        <p:nvSpPr>
          <p:cNvPr id="6" name="item-number-1">
            <a:extLst xmlns:a="http://schemas.openxmlformats.org/drawingml/2006/main">
              <a:ext uri="{FF2B5EF4-FFF2-40B4-BE49-F238E27FC236}">
                <a16:creationId xmlns:a16="http://schemas.microsoft.com/office/drawing/2014/main" id="{943F044C-15C3-41F2-83FC-FDD5AE020775}"/>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D39BA66D-57D7-4866-93AA-57F54A53C6C0}"/>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Solo personal autorizado aplica el procedimiento de aislamiento.</a:t>
            </a:r>
          </a:p>
        </p:txBody>
      </p:sp>
      <p:sp>
        <p:nvSpPr>
          <p:cNvPr id="8" name="item-number-2">
            <a:extLst xmlns:a="http://schemas.openxmlformats.org/drawingml/2006/main">
              <a:ext uri="{FF2B5EF4-FFF2-40B4-BE49-F238E27FC236}">
                <a16:creationId xmlns:a16="http://schemas.microsoft.com/office/drawing/2014/main" id="{EFB388F6-1844-4788-A6DA-378D5310D566}"/>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A1C15D6E-0B12-464C-A532-9C4BB6AAF2D4}"/>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Aísle, asegure, libere energía almacenada y verifique el estado seguro.</a:t>
            </a:r>
          </a:p>
        </p:txBody>
      </p:sp>
      <p:sp>
        <p:nvSpPr>
          <p:cNvPr id="10" name="item-number-3">
            <a:extLst xmlns:a="http://schemas.openxmlformats.org/drawingml/2006/main">
              <a:ext uri="{FF2B5EF4-FFF2-40B4-BE49-F238E27FC236}">
                <a16:creationId xmlns:a16="http://schemas.microsoft.com/office/drawing/2014/main" id="{127ADA3F-044B-4D48-B8E3-F06A82756802}"/>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3C1BD985-E389-4B36-83C7-56672B96B65E}"/>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Nunca retire el candado ajeno ni reinicie sin autorización.</a:t>
            </a:r>
          </a:p>
        </p:txBody>
      </p:sp>
      <p:sp>
        <p:nvSpPr>
          <p:cNvPr id="12" name="callout">
            <a:extLst xmlns:a="http://schemas.openxmlformats.org/drawingml/2006/main">
              <a:ext uri="{FF2B5EF4-FFF2-40B4-BE49-F238E27FC236}">
                <a16:creationId xmlns:a16="http://schemas.microsoft.com/office/drawing/2014/main" id="{BE8696C4-B087-42CD-880A-7A9E13AA2EAA}"/>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A83E3E37-194C-43ED-A274-90E84FE9D610}"/>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ANTES DEL SERVICIO</a:t>
            </a:r>
          </a:p>
        </p:txBody>
      </p:sp>
      <p:sp>
        <p:nvSpPr>
          <p:cNvPr id="14" name="callout-text">
            <a:extLst xmlns:a="http://schemas.openxmlformats.org/drawingml/2006/main">
              <a:ext uri="{FF2B5EF4-FFF2-40B4-BE49-F238E27FC236}">
                <a16:creationId xmlns:a16="http://schemas.microsoft.com/office/drawing/2014/main" id="{E679026A-2556-49F5-BF23-A3C65BCF0421}"/>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Un botón de paro puede dejar energía peligrosa presente</a:t>
            </a:r>
          </a:p>
        </p:txBody>
      </p:sp>
      <p:sp>
        <p:nvSpPr>
          <p:cNvPr id="16" name="company-footer">
            <a:extLst xmlns:a="http://schemas.openxmlformats.org/drawingml/2006/main">
              <a:ext uri="{FF2B5EF4-FFF2-40B4-BE49-F238E27FC236}">
                <a16:creationId xmlns:a16="http://schemas.microsoft.com/office/drawing/2014/main" id="{68F444FA-FF54-4962-80E4-2545890EBD58}"/>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914458109"/>
      </p:ext>
    </p:extLst>
  </p:cSld>
</p:sld>
</file>

<file path=ppt/slides/slide19.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69A5E2B6-C31C-4C20-9370-FCE01582114E}"/>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C4ED274F-A46F-4752-A510-7C7FE57DD9D6}"/>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Zanjas y excavaciones</a:t>
            </a:r>
          </a:p>
        </p:txBody>
      </p:sp>
      <p:sp>
        <p:nvSpPr>
          <p:cNvPr id="3" name="slide-number">
            <a:extLst xmlns:a="http://schemas.openxmlformats.org/drawingml/2006/main">
              <a:ext uri="{FF2B5EF4-FFF2-40B4-BE49-F238E27FC236}">
                <a16:creationId xmlns:a16="http://schemas.microsoft.com/office/drawing/2014/main" id="{30A7106C-DF16-4E0C-B37A-7B0F5AED97F8}"/>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19</a:t>
            </a:r>
          </a:p>
        </p:txBody>
      </p:sp>
      <p:sp>
        <p:nvSpPr>
          <p:cNvPr id="4" name="item-number-0">
            <a:extLst xmlns:a="http://schemas.openxmlformats.org/drawingml/2006/main">
              <a:ext uri="{FF2B5EF4-FFF2-40B4-BE49-F238E27FC236}">
                <a16:creationId xmlns:a16="http://schemas.microsoft.com/office/drawing/2014/main" id="{B7E18B14-69C9-4746-8CD9-7C5502BFE2DB}"/>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EED9260F-09B3-4970-B680-B9DB112FE8DE}"/>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Entre solo después de la revisión de una persona competente.</a:t>
            </a:r>
          </a:p>
        </p:txBody>
      </p:sp>
      <p:sp>
        <p:nvSpPr>
          <p:cNvPr id="6" name="item-number-1">
            <a:extLst xmlns:a="http://schemas.openxmlformats.org/drawingml/2006/main">
              <a:ext uri="{FF2B5EF4-FFF2-40B4-BE49-F238E27FC236}">
                <a16:creationId xmlns:a16="http://schemas.microsoft.com/office/drawing/2014/main" id="{8D631BFA-0D5D-467D-9DD2-D2930AD3A9E7}"/>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0A20FF36-B98B-4908-854D-7D5F22BBEF9C}"/>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Desde 5 pies de profundidad, generalmente se requiere protección contra derrumbes.</a:t>
            </a:r>
          </a:p>
        </p:txBody>
      </p:sp>
      <p:sp>
        <p:nvSpPr>
          <p:cNvPr id="8" name="item-number-2">
            <a:extLst xmlns:a="http://schemas.openxmlformats.org/drawingml/2006/main">
              <a:ext uri="{FF2B5EF4-FFF2-40B4-BE49-F238E27FC236}">
                <a16:creationId xmlns:a16="http://schemas.microsoft.com/office/drawing/2014/main" id="{E5C169E4-09E5-4808-AD19-2996A749CBA7}"/>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5647B026-ADD8-4458-A9FB-C8DB1F501E61}"/>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el acceso seguro y mantenga tierra y equipos alejados del borde.</a:t>
            </a:r>
          </a:p>
        </p:txBody>
      </p:sp>
      <p:sp>
        <p:nvSpPr>
          <p:cNvPr id="10" name="item-number-3">
            <a:extLst xmlns:a="http://schemas.openxmlformats.org/drawingml/2006/main">
              <a:ext uri="{FF2B5EF4-FFF2-40B4-BE49-F238E27FC236}">
                <a16:creationId xmlns:a16="http://schemas.microsoft.com/office/drawing/2014/main" id="{28E8C733-F7D3-49FF-8CED-E7DABF19203A}"/>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3B07282C-C23D-4807-A9A9-255FABEA7417}"/>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Salga de inmediato si aparece agua, grietas u otros peligros.</a:t>
            </a:r>
          </a:p>
        </p:txBody>
      </p:sp>
      <p:sp>
        <p:nvSpPr>
          <p:cNvPr id="12" name="callout">
            <a:extLst xmlns:a="http://schemas.openxmlformats.org/drawingml/2006/main">
              <a:ext uri="{FF2B5EF4-FFF2-40B4-BE49-F238E27FC236}">
                <a16:creationId xmlns:a16="http://schemas.microsoft.com/office/drawing/2014/main" id="{D052A0B0-4B35-4994-B2F7-6C3E9CB284C0}"/>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025ACA58-6CD7-4C17-88EA-6B9A740D9122}"/>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NUNCA IMPROVISE UN RESCATE</a:t>
            </a:r>
          </a:p>
        </p:txBody>
      </p:sp>
      <p:sp>
        <p:nvSpPr>
          <p:cNvPr id="14" name="callout-text">
            <a:extLst xmlns:a="http://schemas.openxmlformats.org/drawingml/2006/main">
              <a:ext uri="{FF2B5EF4-FFF2-40B4-BE49-F238E27FC236}">
                <a16:creationId xmlns:a16="http://schemas.microsoft.com/office/drawing/2014/main" id="{523BFCE6-3F67-4099-9189-418C9D6DC307}"/>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Una zanja sin protección puede derrumbarse sin aviso</a:t>
            </a:r>
          </a:p>
        </p:txBody>
      </p:sp>
      <p:sp>
        <p:nvSpPr>
          <p:cNvPr id="16" name="company-footer">
            <a:extLst xmlns:a="http://schemas.openxmlformats.org/drawingml/2006/main">
              <a:ext uri="{FF2B5EF4-FFF2-40B4-BE49-F238E27FC236}">
                <a16:creationId xmlns:a16="http://schemas.microsoft.com/office/drawing/2014/main" id="{2253658A-4DFA-4434-B684-A55330C3DA52}"/>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801577005"/>
      </p:ext>
    </p:extLst>
  </p:cSld>
</p:sld>
</file>

<file path=ppt/slides/slide20.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BA5790F9-BF50-49C7-9C76-DF0E9CE9DCD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588F3379-5F47-4B32-A1E8-8CF1D0CE9BD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Espacios confinados</a:t>
            </a:r>
          </a:p>
        </p:txBody>
      </p:sp>
      <p:sp>
        <p:nvSpPr>
          <p:cNvPr id="3" name="slide-number">
            <a:extLst xmlns:a="http://schemas.openxmlformats.org/drawingml/2006/main">
              <a:ext uri="{FF2B5EF4-FFF2-40B4-BE49-F238E27FC236}">
                <a16:creationId xmlns:a16="http://schemas.microsoft.com/office/drawing/2014/main" id="{B9578D64-B02B-4BC8-B472-37AFA83988C9}"/>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20</a:t>
            </a:r>
          </a:p>
        </p:txBody>
      </p:sp>
      <p:sp>
        <p:nvSpPr>
          <p:cNvPr id="4" name="item-number-0">
            <a:extLst xmlns:a="http://schemas.openxmlformats.org/drawingml/2006/main">
              <a:ext uri="{FF2B5EF4-FFF2-40B4-BE49-F238E27FC236}">
                <a16:creationId xmlns:a16="http://schemas.microsoft.com/office/drawing/2014/main" id="{546FE90D-4795-4E0D-8E6B-0AB5C1D6ED5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212FBA3E-C31B-4AB2-B809-B407F654B746}"/>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Tanques, fosos y otros espacios pueden ocultar peligros mortales.</a:t>
            </a:r>
          </a:p>
        </p:txBody>
      </p:sp>
      <p:sp>
        <p:nvSpPr>
          <p:cNvPr id="6" name="item-number-1">
            <a:extLst xmlns:a="http://schemas.openxmlformats.org/drawingml/2006/main">
              <a:ext uri="{FF2B5EF4-FFF2-40B4-BE49-F238E27FC236}">
                <a16:creationId xmlns:a16="http://schemas.microsoft.com/office/drawing/2014/main" id="{CBC0A4E1-89CF-4A46-A46F-EA3EFB34D7B3}"/>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03A7D631-12D0-42D3-A567-9CFBB6DC9E30}"/>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Revise la identificación de espacios y sus restricciones.</a:t>
            </a:r>
          </a:p>
        </p:txBody>
      </p:sp>
      <p:sp>
        <p:nvSpPr>
          <p:cNvPr id="8" name="item-number-2">
            <a:extLst xmlns:a="http://schemas.openxmlformats.org/drawingml/2006/main">
              <a:ext uri="{FF2B5EF4-FFF2-40B4-BE49-F238E27FC236}">
                <a16:creationId xmlns:a16="http://schemas.microsoft.com/office/drawing/2014/main" id="{1CE19173-335E-4BEE-B3A2-CAA52D49EAAE}"/>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363AFE2E-7560-43A3-B99B-631A57715899}"/>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Entre a espacios con permiso solo con el programa y capacitación aprobados.</a:t>
            </a:r>
          </a:p>
        </p:txBody>
      </p:sp>
      <p:sp>
        <p:nvSpPr>
          <p:cNvPr id="10" name="item-number-3">
            <a:extLst xmlns:a="http://schemas.openxmlformats.org/drawingml/2006/main">
              <a:ext uri="{FF2B5EF4-FFF2-40B4-BE49-F238E27FC236}">
                <a16:creationId xmlns:a16="http://schemas.microsoft.com/office/drawing/2014/main" id="{5CF2E89A-2F11-4A96-90A9-1E2A9862CE0D}"/>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7FFB06EA-E7D0-46A2-A8C0-E4B193B9A60F}"/>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Si alguien colapsa adentro, llame al servicio de rescate designado.</a:t>
            </a:r>
          </a:p>
        </p:txBody>
      </p:sp>
      <p:sp>
        <p:nvSpPr>
          <p:cNvPr id="12" name="callout">
            <a:extLst xmlns:a="http://schemas.openxmlformats.org/drawingml/2006/main">
              <a:ext uri="{FF2B5EF4-FFF2-40B4-BE49-F238E27FC236}">
                <a16:creationId xmlns:a16="http://schemas.microsoft.com/office/drawing/2014/main" id="{375B7414-0CDF-4B31-A54D-3300E84358AD}"/>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60396700-3374-4047-B393-15D06DAF77B1}"/>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Equipo de entrada a espacios confinados</a:t>
            </a:r>
          </a:p>
        </p:txBody>
      </p:sp>
      <p:sp>
        <p:nvSpPr>
          <p:cNvPr id="14" name="callout-text">
            <a:extLst xmlns:a="http://schemas.openxmlformats.org/drawingml/2006/main">
              <a:ext uri="{FF2B5EF4-FFF2-40B4-BE49-F238E27FC236}">
                <a16:creationId xmlns:a16="http://schemas.microsoft.com/office/drawing/2014/main" id="{17551003-08FE-46FF-8CE0-4122C52AAA82}"/>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Nunca entre a un espacio para intentar un rescate no planificado</a:t>
            </a:r>
          </a:p>
        </p:txBody>
      </p:sp>
      <p:pic>
        <p:nvPicPr>
          <p:cNvPr id="16" name="">
            <a:extLst xmlns:a="http://schemas.openxmlformats.org/drawingml/2006/main">
              <a:ext uri="{FF2B5EF4-FFF2-40B4-BE49-F238E27FC236}">
                <a16:creationId xmlns:a16="http://schemas.microsoft.com/office/drawing/2014/main" id="{B19FA578-3D6A-41A7-A23C-F86D791FFE8E}"/>
              </a:ext>
            </a:extLst>
          </p:cNvPr>
          <p:cNvPicPr>
            <a:picLocks xmlns:a="http://schemas.openxmlformats.org/drawingml/2006/main" noChangeAspect="1"/>
          </p:cNvPicPr>
          <p:nvPr/>
        </p:nvPicPr>
        <p:blipFill>
          <a:blip xmlns:r="http://schemas.openxmlformats.org/officeDocument/2006/relationships" xmlns:a="http://schemas.openxmlformats.org/drawingml/2006/main" r:embed="R3ed0bbad52124331"/>
          <a:stretch xmlns:a="http://schemas.openxmlformats.org/drawingml/2006/main"/>
        </p:blipFill>
        <p:spPr>
          <a:xfrm xmlns:a="http://schemas.openxmlformats.org/drawingml/2006/main">
            <a:off x="8172450" y="2059362"/>
            <a:ext cx="3409950" cy="2339226"/>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CA04C83A-685F-4237-B92B-FABD7F070E29}"/>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372408862"/>
      </p:ext>
    </p:extLst>
  </p:cSld>
</p:sld>
</file>

<file path=ppt/slides/slide21.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E71D40ED-59A3-4C8A-ABFB-504FAA23B8F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0E31F55B-11C0-468E-B1F7-5402756FA1F2}"/>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Herramientas manuales y eléctricas</a:t>
            </a:r>
          </a:p>
        </p:txBody>
      </p:sp>
      <p:sp>
        <p:nvSpPr>
          <p:cNvPr id="3" name="slide-number">
            <a:extLst xmlns:a="http://schemas.openxmlformats.org/drawingml/2006/main">
              <a:ext uri="{FF2B5EF4-FFF2-40B4-BE49-F238E27FC236}">
                <a16:creationId xmlns:a16="http://schemas.microsoft.com/office/drawing/2014/main" id="{6D79C264-98F0-45CD-A892-44354790B70C}"/>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21</a:t>
            </a:r>
          </a:p>
        </p:txBody>
      </p:sp>
      <p:sp>
        <p:nvSpPr>
          <p:cNvPr id="4" name="item-number-0">
            <a:extLst xmlns:a="http://schemas.openxmlformats.org/drawingml/2006/main">
              <a:ext uri="{FF2B5EF4-FFF2-40B4-BE49-F238E27FC236}">
                <a16:creationId xmlns:a16="http://schemas.microsoft.com/office/drawing/2014/main" id="{00970757-FB40-40F3-985F-1547143EE1AF}"/>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E599336F-6C38-4ECF-A774-2C8715BB6552}"/>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la herramienta, accesorio y velocidad correctos.</a:t>
            </a:r>
          </a:p>
        </p:txBody>
      </p:sp>
      <p:sp>
        <p:nvSpPr>
          <p:cNvPr id="6" name="item-number-1">
            <a:extLst xmlns:a="http://schemas.openxmlformats.org/drawingml/2006/main">
              <a:ext uri="{FF2B5EF4-FFF2-40B4-BE49-F238E27FC236}">
                <a16:creationId xmlns:a16="http://schemas.microsoft.com/office/drawing/2014/main" id="{FD8E1BE0-A86C-4390-B53E-2514AE3D3AAB}"/>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6A269BEC-83EF-486D-8D2E-E49146F07AD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Mantenga los resguardos y revise el equipo antes del uso.</a:t>
            </a:r>
          </a:p>
        </p:txBody>
      </p:sp>
      <p:sp>
        <p:nvSpPr>
          <p:cNvPr id="8" name="item-number-2">
            <a:extLst xmlns:a="http://schemas.openxmlformats.org/drawingml/2006/main">
              <a:ext uri="{FF2B5EF4-FFF2-40B4-BE49-F238E27FC236}">
                <a16:creationId xmlns:a16="http://schemas.microsoft.com/office/drawing/2014/main" id="{08A1B8CD-F814-48F5-A2A1-76E13362F777}"/>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ABD63775-CFB5-49BB-9DBB-674BCEAD7C78}"/>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Sujete la pieza y aleje a otros de partículas y chispas.</a:t>
            </a:r>
          </a:p>
        </p:txBody>
      </p:sp>
      <p:sp>
        <p:nvSpPr>
          <p:cNvPr id="10" name="item-number-3">
            <a:extLst xmlns:a="http://schemas.openxmlformats.org/drawingml/2006/main">
              <a:ext uri="{FF2B5EF4-FFF2-40B4-BE49-F238E27FC236}">
                <a16:creationId xmlns:a16="http://schemas.microsoft.com/office/drawing/2014/main" id="{9FA5D478-8B2A-4DD9-B10F-58C5D9E649F5}"/>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1B15D60B-AC45-40B6-BBB9-AD0353FFC36D}"/>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Desconecte o aísle la energía antes de cambiar accesorios.</a:t>
            </a:r>
          </a:p>
        </p:txBody>
      </p:sp>
      <p:sp>
        <p:nvSpPr>
          <p:cNvPr id="12" name="callout">
            <a:extLst xmlns:a="http://schemas.openxmlformats.org/drawingml/2006/main">
              <a:ext uri="{FF2B5EF4-FFF2-40B4-BE49-F238E27FC236}">
                <a16:creationId xmlns:a16="http://schemas.microsoft.com/office/drawing/2014/main" id="{BFB9DB22-7BD2-4356-8751-8542E8A2831D}"/>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DBF6F4C4-0A5D-41DE-BFA7-DFC571664F89}"/>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EJEMPLO DE PELIGRO: enchufe sin espiga de tierra</a:t>
            </a:r>
          </a:p>
        </p:txBody>
      </p:sp>
      <p:sp>
        <p:nvSpPr>
          <p:cNvPr id="14" name="callout-text">
            <a:extLst xmlns:a="http://schemas.openxmlformats.org/drawingml/2006/main">
              <a:ext uri="{FF2B5EF4-FFF2-40B4-BE49-F238E27FC236}">
                <a16:creationId xmlns:a16="http://schemas.microsoft.com/office/drawing/2014/main" id="{85FA0ABA-7D7A-4FD1-B321-37F6273D22F8}"/>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Disco dañado o resguardo ausente: detenga la tarea</a:t>
            </a:r>
          </a:p>
        </p:txBody>
      </p:sp>
      <p:pic>
        <p:nvPicPr>
          <p:cNvPr id="16" name="">
            <a:extLst xmlns:a="http://schemas.openxmlformats.org/drawingml/2006/main">
              <a:ext uri="{FF2B5EF4-FFF2-40B4-BE49-F238E27FC236}">
                <a16:creationId xmlns:a16="http://schemas.microsoft.com/office/drawing/2014/main" id="{33F3AA0F-65BD-45D0-A993-67D2D55EF80D}"/>
              </a:ext>
            </a:extLst>
          </p:cNvPr>
          <p:cNvPicPr>
            <a:picLocks xmlns:a="http://schemas.openxmlformats.org/drawingml/2006/main" noChangeAspect="1"/>
          </p:cNvPicPr>
          <p:nvPr/>
        </p:nvPicPr>
        <p:blipFill>
          <a:blip xmlns:r="http://schemas.openxmlformats.org/officeDocument/2006/relationships" xmlns:a="http://schemas.openxmlformats.org/drawingml/2006/main" r:embed="Rd50844ef778e4946"/>
          <a:stretch xmlns:a="http://schemas.openxmlformats.org/drawingml/2006/main"/>
        </p:blipFill>
        <p:spPr>
          <a:xfrm xmlns:a="http://schemas.openxmlformats.org/drawingml/2006/main">
            <a:off x="8172450" y="2069592"/>
            <a:ext cx="3409950" cy="2318766"/>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929E99B0-79DC-4C11-A7B5-5946C3D8275E}"/>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110394494"/>
      </p:ext>
    </p:extLst>
  </p:cSld>
</p:sld>
</file>

<file path=ppt/slides/slide2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6CBAE945-5917-4FF6-8337-9FA98306C29F}"/>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658ABA53-5A80-41C4-9655-736CE1C755F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Trabajo en caliente y prevención de incendios</a:t>
            </a:r>
          </a:p>
        </p:txBody>
      </p:sp>
      <p:sp>
        <p:nvSpPr>
          <p:cNvPr id="3" name="slide-number">
            <a:extLst xmlns:a="http://schemas.openxmlformats.org/drawingml/2006/main">
              <a:ext uri="{FF2B5EF4-FFF2-40B4-BE49-F238E27FC236}">
                <a16:creationId xmlns:a16="http://schemas.microsoft.com/office/drawing/2014/main" id="{BE2D787E-05AF-4A33-9823-96E7E07F3E0F}"/>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22</a:t>
            </a:r>
          </a:p>
        </p:txBody>
      </p:sp>
      <p:sp>
        <p:nvSpPr>
          <p:cNvPr id="4" name="item-number-0">
            <a:extLst xmlns:a="http://schemas.openxmlformats.org/drawingml/2006/main">
              <a:ext uri="{FF2B5EF4-FFF2-40B4-BE49-F238E27FC236}">
                <a16:creationId xmlns:a16="http://schemas.microsoft.com/office/drawing/2014/main" id="{5240D9D7-15D0-4AEB-9260-DE4149216F2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7AA02EE6-03D5-46DE-8098-5E1C360FFB0B}"/>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Confirme el permiso y la vigilancia contra incendios del sitio.</a:t>
            </a:r>
          </a:p>
        </p:txBody>
      </p:sp>
      <p:sp>
        <p:nvSpPr>
          <p:cNvPr id="6" name="item-number-1">
            <a:extLst xmlns:a="http://schemas.openxmlformats.org/drawingml/2006/main">
              <a:ext uri="{FF2B5EF4-FFF2-40B4-BE49-F238E27FC236}">
                <a16:creationId xmlns:a16="http://schemas.microsoft.com/office/drawing/2014/main" id="{E080335C-82B4-40F6-95A6-B3DDA7664C93}"/>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41C32DD5-1D95-46EC-85D3-360589A86C56}"/>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Retire o proteja combustibles, también del lado opuesto.</a:t>
            </a:r>
          </a:p>
        </p:txBody>
      </p:sp>
      <p:sp>
        <p:nvSpPr>
          <p:cNvPr id="8" name="item-number-2">
            <a:extLst xmlns:a="http://schemas.openxmlformats.org/drawingml/2006/main">
              <a:ext uri="{FF2B5EF4-FFF2-40B4-BE49-F238E27FC236}">
                <a16:creationId xmlns:a16="http://schemas.microsoft.com/office/drawing/2014/main" id="{20596FA3-F620-462F-AA8F-EE0AE2E25D91}"/>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9D6E2F59-13EE-4102-9D91-66225820CBC7}"/>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Controle los humos y proteja a otros de la radiación del arco.</a:t>
            </a:r>
          </a:p>
        </p:txBody>
      </p:sp>
      <p:sp>
        <p:nvSpPr>
          <p:cNvPr id="10" name="item-number-3">
            <a:extLst xmlns:a="http://schemas.openxmlformats.org/drawingml/2006/main">
              <a:ext uri="{FF2B5EF4-FFF2-40B4-BE49-F238E27FC236}">
                <a16:creationId xmlns:a16="http://schemas.microsoft.com/office/drawing/2014/main" id="{BE6A6D0E-5920-4BF4-928A-81DE5E2F9F8F}"/>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55A4437B-4327-42D6-A479-336D4259FFFD}"/>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Mantenga equipo contra incendios listo y una salida libre.</a:t>
            </a:r>
          </a:p>
        </p:txBody>
      </p:sp>
      <p:sp>
        <p:nvSpPr>
          <p:cNvPr id="12" name="callout">
            <a:extLst xmlns:a="http://schemas.openxmlformats.org/drawingml/2006/main">
              <a:ext uri="{FF2B5EF4-FFF2-40B4-BE49-F238E27FC236}">
                <a16:creationId xmlns:a16="http://schemas.microsoft.com/office/drawing/2014/main" id="{0A992677-0643-47EA-A2CB-902AAB779CF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44825C78-2EFF-43AC-A8AE-B9B5255E5DBD}"/>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Uso de careta y guantes para soldar</a:t>
            </a:r>
          </a:p>
        </p:txBody>
      </p:sp>
      <p:sp>
        <p:nvSpPr>
          <p:cNvPr id="14" name="callout-text">
            <a:extLst xmlns:a="http://schemas.openxmlformats.org/drawingml/2006/main">
              <a:ext uri="{FF2B5EF4-FFF2-40B4-BE49-F238E27FC236}">
                <a16:creationId xmlns:a16="http://schemas.microsoft.com/office/drawing/2014/main" id="{9A650E21-B15F-4FB3-BDC2-01A5AD7CD2DB}"/>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La vigilancia continúa durante el tiempo de monitoreo requerido</a:t>
            </a:r>
          </a:p>
        </p:txBody>
      </p:sp>
      <p:pic>
        <p:nvPicPr>
          <p:cNvPr id="16" name="">
            <a:extLst xmlns:a="http://schemas.openxmlformats.org/drawingml/2006/main">
              <a:ext uri="{FF2B5EF4-FFF2-40B4-BE49-F238E27FC236}">
                <a16:creationId xmlns:a16="http://schemas.microsoft.com/office/drawing/2014/main" id="{2571E752-4181-4D46-810C-6661789E7535}"/>
              </a:ext>
            </a:extLst>
          </p:cNvPr>
          <p:cNvPicPr>
            <a:picLocks xmlns:a="http://schemas.openxmlformats.org/drawingml/2006/main" noChangeAspect="1"/>
          </p:cNvPicPr>
          <p:nvPr/>
        </p:nvPicPr>
        <p:blipFill>
          <a:blip xmlns:r="http://schemas.openxmlformats.org/officeDocument/2006/relationships" xmlns:a="http://schemas.openxmlformats.org/drawingml/2006/main" r:embed="R9047e3a3ed664446"/>
          <a:stretch xmlns:a="http://schemas.openxmlformats.org/drawingml/2006/main"/>
        </p:blipFill>
        <p:spPr>
          <a:xfrm xmlns:a="http://schemas.openxmlformats.org/drawingml/2006/main">
            <a:off x="8172450" y="2096872"/>
            <a:ext cx="3409950" cy="2264207"/>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F130A9AA-6B08-4ADD-B3AE-704E80EBCD38}"/>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95666623"/>
      </p:ext>
    </p:extLst>
  </p:cSld>
</p:sld>
</file>

<file path=ppt/slides/slide2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6AF585A6-EE09-4D51-9911-5F71993D64FF}"/>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90060561-695C-4ADD-B7D0-6664463AE46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Etiquetas y hojas de datos de seguridad</a:t>
            </a:r>
          </a:p>
        </p:txBody>
      </p:sp>
      <p:sp>
        <p:nvSpPr>
          <p:cNvPr id="3" name="slide-number">
            <a:extLst xmlns:a="http://schemas.openxmlformats.org/drawingml/2006/main">
              <a:ext uri="{FF2B5EF4-FFF2-40B4-BE49-F238E27FC236}">
                <a16:creationId xmlns:a16="http://schemas.microsoft.com/office/drawing/2014/main" id="{7361020C-478C-46CC-8174-5F8FEB9C7CF2}"/>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23</a:t>
            </a:r>
          </a:p>
        </p:txBody>
      </p:sp>
      <p:sp>
        <p:nvSpPr>
          <p:cNvPr id="4" name="item-number-0">
            <a:extLst xmlns:a="http://schemas.openxmlformats.org/drawingml/2006/main">
              <a:ext uri="{FF2B5EF4-FFF2-40B4-BE49-F238E27FC236}">
                <a16:creationId xmlns:a16="http://schemas.microsoft.com/office/drawing/2014/main" id="{B63DB6EA-E9D1-4CE5-AC86-EC2E2308AE8F}"/>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B0381AA6-1003-4E7A-9DA4-44C0FFD6451E}"/>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Lea la etiqueta antes de usar un producto químico.</a:t>
            </a:r>
          </a:p>
        </p:txBody>
      </p:sp>
      <p:sp>
        <p:nvSpPr>
          <p:cNvPr id="6" name="item-number-1">
            <a:extLst xmlns:a="http://schemas.openxmlformats.org/drawingml/2006/main">
              <a:ext uri="{FF2B5EF4-FFF2-40B4-BE49-F238E27FC236}">
                <a16:creationId xmlns:a16="http://schemas.microsoft.com/office/drawing/2014/main" id="{8FBF5B3C-03CD-4457-BEA3-6868FD4216B9}"/>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869791AE-47BA-4D3F-BAA4-98780022B108}"/>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Consulte la hoja de datos de seguridad (SDS) y las precauciones.</a:t>
            </a:r>
          </a:p>
        </p:txBody>
      </p:sp>
      <p:sp>
        <p:nvSpPr>
          <p:cNvPr id="8" name="item-number-2">
            <a:extLst xmlns:a="http://schemas.openxmlformats.org/drawingml/2006/main">
              <a:ext uri="{FF2B5EF4-FFF2-40B4-BE49-F238E27FC236}">
                <a16:creationId xmlns:a16="http://schemas.microsoft.com/office/drawing/2014/main" id="{9A09EC24-35B5-408C-A260-84495855B6BC}"/>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F7C17EFF-00F6-4062-B17D-33111797253A}"/>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la ventilación, métodos de manejo y EPP indicados.</a:t>
            </a:r>
          </a:p>
        </p:txBody>
      </p:sp>
      <p:sp>
        <p:nvSpPr>
          <p:cNvPr id="10" name="item-number-3">
            <a:extLst xmlns:a="http://schemas.openxmlformats.org/drawingml/2006/main">
              <a:ext uri="{FF2B5EF4-FFF2-40B4-BE49-F238E27FC236}">
                <a16:creationId xmlns:a16="http://schemas.microsoft.com/office/drawing/2014/main" id="{7106D68E-A759-4843-B5BD-D31FBD71C694}"/>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03072FCD-9634-42CB-AE08-0CA06D685DB1}"/>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Reporte recipientes sin etiqueta y derrames. Evite productos desconocidos.</a:t>
            </a:r>
          </a:p>
        </p:txBody>
      </p:sp>
      <p:sp>
        <p:nvSpPr>
          <p:cNvPr id="12" name="callout">
            <a:extLst xmlns:a="http://schemas.openxmlformats.org/drawingml/2006/main">
              <a:ext uri="{FF2B5EF4-FFF2-40B4-BE49-F238E27FC236}">
                <a16:creationId xmlns:a16="http://schemas.microsoft.com/office/drawing/2014/main" id="{3869ED7E-26A5-44DA-BEA9-4896F1BCBBDB}"/>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B5B324C3-B396-4870-9323-6C7218AA635A}"/>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MUESTRE LA UBICACIÓN</a:t>
            </a:r>
          </a:p>
        </p:txBody>
      </p:sp>
      <p:sp>
        <p:nvSpPr>
          <p:cNvPr id="14" name="callout-text">
            <a:extLst xmlns:a="http://schemas.openxmlformats.org/drawingml/2006/main">
              <a:ext uri="{FF2B5EF4-FFF2-40B4-BE49-F238E27FC236}">
                <a16:creationId xmlns:a16="http://schemas.microsoft.com/office/drawing/2014/main" id="{87F17FBB-ABA7-4D46-AEB0-7E7608B5F3B4}"/>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Todos deben tener acceso a las SDS</a:t>
            </a:r>
          </a:p>
        </p:txBody>
      </p:sp>
      <p:sp>
        <p:nvSpPr>
          <p:cNvPr id="16" name="company-footer">
            <a:extLst xmlns:a="http://schemas.openxmlformats.org/drawingml/2006/main">
              <a:ext uri="{FF2B5EF4-FFF2-40B4-BE49-F238E27FC236}">
                <a16:creationId xmlns:a16="http://schemas.microsoft.com/office/drawing/2014/main" id="{2F9E9B3C-62F4-4287-9A32-23FF1A6AA34D}"/>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894826098"/>
      </p:ext>
    </p:extLst>
  </p:cSld>
</p:sld>
</file>

<file path=ppt/slides/slide2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1F06017D-15D7-4683-B984-74BB8B8BEF5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88AE5365-BD3E-43CC-9BB8-769EC073953C}"/>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Materiales peligrosos y derrames desconocidos</a:t>
            </a:r>
          </a:p>
        </p:txBody>
      </p:sp>
      <p:sp>
        <p:nvSpPr>
          <p:cNvPr id="3" name="slide-number">
            <a:extLst xmlns:a="http://schemas.openxmlformats.org/drawingml/2006/main">
              <a:ext uri="{FF2B5EF4-FFF2-40B4-BE49-F238E27FC236}">
                <a16:creationId xmlns:a16="http://schemas.microsoft.com/office/drawing/2014/main" id="{0CE8A859-A18F-4355-A1E4-4C218CB4BCFE}"/>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24</a:t>
            </a:r>
          </a:p>
        </p:txBody>
      </p:sp>
      <p:sp>
        <p:nvSpPr>
          <p:cNvPr id="4" name="item-number-0">
            <a:extLst xmlns:a="http://schemas.openxmlformats.org/drawingml/2006/main">
              <a:ext uri="{FF2B5EF4-FFF2-40B4-BE49-F238E27FC236}">
                <a16:creationId xmlns:a16="http://schemas.microsoft.com/office/drawing/2014/main" id="{BDFD3195-42B2-4FC1-A5FE-C09F9FC25366}"/>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4BE5F025-95A4-40DB-80E9-8587F6FB4624}"/>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Trate como peligrosos los productos desconocidos y recipientes dañados.</a:t>
            </a:r>
          </a:p>
        </p:txBody>
      </p:sp>
      <p:sp>
        <p:nvSpPr>
          <p:cNvPr id="6" name="item-number-1">
            <a:extLst xmlns:a="http://schemas.openxmlformats.org/drawingml/2006/main">
              <a:ext uri="{FF2B5EF4-FFF2-40B4-BE49-F238E27FC236}">
                <a16:creationId xmlns:a16="http://schemas.microsoft.com/office/drawing/2014/main" id="{7F1B271B-4BEF-4075-8C4E-0B291DEC6EF6}"/>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769FA113-48A6-4EBB-9BBB-02222CDB3ED0}"/>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Manténgase alejado y avise al contacto de respuesta designado.</a:t>
            </a:r>
          </a:p>
        </p:txBody>
      </p:sp>
      <p:sp>
        <p:nvSpPr>
          <p:cNvPr id="8" name="item-number-2">
            <a:extLst xmlns:a="http://schemas.openxmlformats.org/drawingml/2006/main">
              <a:ext uri="{FF2B5EF4-FFF2-40B4-BE49-F238E27FC236}">
                <a16:creationId xmlns:a16="http://schemas.microsoft.com/office/drawing/2014/main" id="{EE52B9A0-0DE8-4CBE-8CE9-64F1B65C832E}"/>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01484912-02A2-4025-BB1C-E754AAB92F8B}"/>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No toque, huela de cerca, mezcle ni limpie un derrame desconocido.</a:t>
            </a:r>
          </a:p>
        </p:txBody>
      </p:sp>
      <p:sp>
        <p:nvSpPr>
          <p:cNvPr id="10" name="item-number-3">
            <a:extLst xmlns:a="http://schemas.openxmlformats.org/drawingml/2006/main">
              <a:ext uri="{FF2B5EF4-FFF2-40B4-BE49-F238E27FC236}">
                <a16:creationId xmlns:a16="http://schemas.microsoft.com/office/drawing/2014/main" id="{915CD0EF-B4D1-40DF-9BD6-4378B5D334A8}"/>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40B9FB58-A1B0-451E-A3DE-DBE9438BAF50}"/>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protección química seleccionada para la sustancia específica.</a:t>
            </a:r>
          </a:p>
        </p:txBody>
      </p:sp>
      <p:sp>
        <p:nvSpPr>
          <p:cNvPr id="12" name="callout">
            <a:extLst xmlns:a="http://schemas.openxmlformats.org/drawingml/2006/main">
              <a:ext uri="{FF2B5EF4-FFF2-40B4-BE49-F238E27FC236}">
                <a16:creationId xmlns:a16="http://schemas.microsoft.com/office/drawing/2014/main" id="{E7AA22B4-61B4-40EA-ACFF-0B5B2A84FA6D}"/>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CB2F88A1-A00B-43EA-A948-669BD95702A8}"/>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Ropa de protección química durante una práctica</a:t>
            </a:r>
          </a:p>
        </p:txBody>
      </p:sp>
      <p:sp>
        <p:nvSpPr>
          <p:cNvPr id="14" name="callout-text">
            <a:extLst xmlns:a="http://schemas.openxmlformats.org/drawingml/2006/main">
              <a:ext uri="{FF2B5EF4-FFF2-40B4-BE49-F238E27FC236}">
                <a16:creationId xmlns:a16="http://schemas.microsoft.com/office/drawing/2014/main" id="{1787D7F5-7CE7-4260-8A27-66D9C39298F4}"/>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Desde un lugar seguro, aleje a otros y siga las instrucciones de evacuación</a:t>
            </a:r>
          </a:p>
        </p:txBody>
      </p:sp>
      <p:pic>
        <p:nvPicPr>
          <p:cNvPr id="16" name="">
            <a:extLst xmlns:a="http://schemas.openxmlformats.org/drawingml/2006/main">
              <a:ext uri="{FF2B5EF4-FFF2-40B4-BE49-F238E27FC236}">
                <a16:creationId xmlns:a16="http://schemas.microsoft.com/office/drawing/2014/main" id="{863A2970-0C2F-4982-B949-E2482E3D2C8B}"/>
              </a:ext>
            </a:extLst>
          </p:cNvPr>
          <p:cNvPicPr>
            <a:picLocks xmlns:a="http://schemas.openxmlformats.org/drawingml/2006/main" noChangeAspect="1"/>
          </p:cNvPicPr>
          <p:nvPr/>
        </p:nvPicPr>
        <p:blipFill>
          <a:blip xmlns:r="http://schemas.openxmlformats.org/officeDocument/2006/relationships" xmlns:a="http://schemas.openxmlformats.org/drawingml/2006/main" r:embed="Rb521abe0e3e14693"/>
          <a:stretch xmlns:a="http://schemas.openxmlformats.org/drawingml/2006/main"/>
        </p:blipFill>
        <p:spPr>
          <a:xfrm xmlns:a="http://schemas.openxmlformats.org/drawingml/2006/main">
            <a:off x="8172450" y="2092731"/>
            <a:ext cx="3409950" cy="2272488"/>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045D0957-AA69-422E-B8EC-CCC9678030D5}"/>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970757252"/>
      </p:ext>
    </p:extLst>
  </p:cSld>
</p:sld>
</file>

<file path=ppt/slides/slide2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9A6200C6-999B-46C9-8F73-29D350CE10A3}"/>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CD57C75E-BCBF-4056-AD46-D72D75BE98B2}"/>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HAZWOPER: alcance y capacitación adicional</a:t>
            </a:r>
          </a:p>
        </p:txBody>
      </p:sp>
      <p:sp>
        <p:nvSpPr>
          <p:cNvPr id="3" name="slide-number">
            <a:extLst xmlns:a="http://schemas.openxmlformats.org/drawingml/2006/main">
              <a:ext uri="{FF2B5EF4-FFF2-40B4-BE49-F238E27FC236}">
                <a16:creationId xmlns:a16="http://schemas.microsoft.com/office/drawing/2014/main" id="{05A903A3-09ED-48B2-8E72-8B0644FCD1EC}"/>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25</a:t>
            </a:r>
          </a:p>
        </p:txBody>
      </p:sp>
      <p:sp>
        <p:nvSpPr>
          <p:cNvPr id="4" name="item-number-0">
            <a:extLst xmlns:a="http://schemas.openxmlformats.org/drawingml/2006/main">
              <a:ext uri="{FF2B5EF4-FFF2-40B4-BE49-F238E27FC236}">
                <a16:creationId xmlns:a16="http://schemas.microsoft.com/office/drawing/2014/main" id="{5856A933-7347-4797-9CE2-EADAA5ABACFE}"/>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48031AF2-1460-4FA3-B51E-559C55C1EE56}"/>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HAZWOPER cubre determinadas operaciones con desechos peligrosos y emergencias.</a:t>
            </a:r>
          </a:p>
        </p:txBody>
      </p:sp>
      <p:sp>
        <p:nvSpPr>
          <p:cNvPr id="6" name="item-number-1">
            <a:extLst xmlns:a="http://schemas.openxmlformats.org/drawingml/2006/main">
              <a:ext uri="{FF2B5EF4-FFF2-40B4-BE49-F238E27FC236}">
                <a16:creationId xmlns:a16="http://schemas.microsoft.com/office/drawing/2014/main" id="{A5DCFB09-DFCD-4F58-B37B-ABD1CC815EDF}"/>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B3512A60-BEEC-4AEA-8665-C245F7FB445E}"/>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El personal general de limpieza suele requerir 40 horas y 3 días de campo.</a:t>
            </a:r>
          </a:p>
        </p:txBody>
      </p:sp>
      <p:sp>
        <p:nvSpPr>
          <p:cNvPr id="8" name="item-number-2">
            <a:extLst xmlns:a="http://schemas.openxmlformats.org/drawingml/2006/main">
              <a:ext uri="{FF2B5EF4-FFF2-40B4-BE49-F238E27FC236}">
                <a16:creationId xmlns:a16="http://schemas.microsoft.com/office/drawing/2014/main" id="{13122C64-8214-4CAA-830B-7A3E5BE67525}"/>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56FDDA92-3A8B-440D-A877-41949D5913D7}"/>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Ciertas funciones limitadas permiten 24 horas y 1 día de campo.</a:t>
            </a:r>
          </a:p>
        </p:txBody>
      </p:sp>
      <p:sp>
        <p:nvSpPr>
          <p:cNvPr id="10" name="item-number-3">
            <a:extLst xmlns:a="http://schemas.openxmlformats.org/drawingml/2006/main">
              <a:ext uri="{FF2B5EF4-FFF2-40B4-BE49-F238E27FC236}">
                <a16:creationId xmlns:a16="http://schemas.microsoft.com/office/drawing/2014/main" id="{3A5462F2-2332-478E-8C14-7C2525ABCD73}"/>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ABFC92E6-F9B8-4649-A1BB-3BD38BEB6C96}"/>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El personal cubierto por estas disposiciones requiere 8 horas anuales de repaso.</a:t>
            </a:r>
          </a:p>
        </p:txBody>
      </p:sp>
      <p:sp>
        <p:nvSpPr>
          <p:cNvPr id="12" name="callout">
            <a:extLst xmlns:a="http://schemas.openxmlformats.org/drawingml/2006/main">
              <a:ext uri="{FF2B5EF4-FFF2-40B4-BE49-F238E27FC236}">
                <a16:creationId xmlns:a16="http://schemas.microsoft.com/office/drawing/2014/main" id="{2D9226A8-049A-4626-A4BF-3D1D6A6586E4}"/>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EB69806C-5DAB-4989-B288-B42CA7E151F9}"/>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Simulacro con materiales peligrosos</a:t>
            </a:r>
          </a:p>
        </p:txBody>
      </p:sp>
      <p:sp>
        <p:nvSpPr>
          <p:cNvPr id="14" name="callout-text">
            <a:extLst xmlns:a="http://schemas.openxmlformats.org/drawingml/2006/main">
              <a:ext uri="{FF2B5EF4-FFF2-40B4-BE49-F238E27FC236}">
                <a16:creationId xmlns:a16="http://schemas.microsoft.com/office/drawing/2014/main" id="{9EE0D173-661C-49C1-8CD7-C4B9653CAADB}"/>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Esta presentación no otorga una calificación HAZWOPER</a:t>
            </a:r>
          </a:p>
        </p:txBody>
      </p:sp>
      <p:pic>
        <p:nvPicPr>
          <p:cNvPr id="16" name="">
            <a:extLst xmlns:a="http://schemas.openxmlformats.org/drawingml/2006/main">
              <a:ext uri="{FF2B5EF4-FFF2-40B4-BE49-F238E27FC236}">
                <a16:creationId xmlns:a16="http://schemas.microsoft.com/office/drawing/2014/main" id="{7C5DAF12-0B2F-46C3-B84F-10B168D6F0A2}"/>
              </a:ext>
            </a:extLst>
          </p:cNvPr>
          <p:cNvPicPr>
            <a:picLocks xmlns:a="http://schemas.openxmlformats.org/drawingml/2006/main" noChangeAspect="1"/>
          </p:cNvPicPr>
          <p:nvPr/>
        </p:nvPicPr>
        <p:blipFill>
          <a:blip xmlns:r="http://schemas.openxmlformats.org/officeDocument/2006/relationships" xmlns:a="http://schemas.openxmlformats.org/drawingml/2006/main" r:embed="Rf1827623275d4865"/>
          <a:stretch xmlns:a="http://schemas.openxmlformats.org/drawingml/2006/main"/>
        </p:blipFill>
        <p:spPr>
          <a:xfrm xmlns:a="http://schemas.openxmlformats.org/drawingml/2006/main">
            <a:off x="8172450" y="2091757"/>
            <a:ext cx="3409950" cy="2274437"/>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3D66EA78-9D17-43B4-A8EA-A3DFF4A4FD03}"/>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14102943"/>
      </p:ext>
    </p:extLst>
  </p:cSld>
</p:sld>
</file>

<file path=ppt/slides/slide2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C1906900-6573-4E2A-9A80-B94D3D09403B}"/>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3B78B865-A1F8-4512-A088-6C2E8B9A5534}"/>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Sílice, polvo y protección respiratoria</a:t>
            </a:r>
          </a:p>
        </p:txBody>
      </p:sp>
      <p:sp>
        <p:nvSpPr>
          <p:cNvPr id="3" name="slide-number">
            <a:extLst xmlns:a="http://schemas.openxmlformats.org/drawingml/2006/main">
              <a:ext uri="{FF2B5EF4-FFF2-40B4-BE49-F238E27FC236}">
                <a16:creationId xmlns:a16="http://schemas.microsoft.com/office/drawing/2014/main" id="{CFF6F32F-DCFF-444C-8B85-2682DA01AA32}"/>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26</a:t>
            </a:r>
          </a:p>
        </p:txBody>
      </p:sp>
      <p:sp>
        <p:nvSpPr>
          <p:cNvPr id="4" name="item-number-0">
            <a:extLst xmlns:a="http://schemas.openxmlformats.org/drawingml/2006/main">
              <a:ext uri="{FF2B5EF4-FFF2-40B4-BE49-F238E27FC236}">
                <a16:creationId xmlns:a16="http://schemas.microsoft.com/office/drawing/2014/main" id="{B1A9B8C8-D132-4C18-8801-93DEA713615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97CD8CD4-CDB1-4D18-A34D-90FF0A2FBE58}"/>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Cortar o perforar concreto puede producir polvo de sílice respirable.</a:t>
            </a:r>
          </a:p>
        </p:txBody>
      </p:sp>
      <p:sp>
        <p:nvSpPr>
          <p:cNvPr id="6" name="item-number-1">
            <a:extLst xmlns:a="http://schemas.openxmlformats.org/drawingml/2006/main">
              <a:ext uri="{FF2B5EF4-FFF2-40B4-BE49-F238E27FC236}">
                <a16:creationId xmlns:a16="http://schemas.microsoft.com/office/drawing/2014/main" id="{2AA5F419-C046-443C-8441-8C03C62E60B3}"/>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866D3702-1734-4982-BC76-7F330FDE540D}"/>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los controles asignados de agua o recolección de polvo.</a:t>
            </a:r>
          </a:p>
        </p:txBody>
      </p:sp>
      <p:sp>
        <p:nvSpPr>
          <p:cNvPr id="8" name="item-number-2">
            <a:extLst xmlns:a="http://schemas.openxmlformats.org/drawingml/2006/main">
              <a:ext uri="{FF2B5EF4-FFF2-40B4-BE49-F238E27FC236}">
                <a16:creationId xmlns:a16="http://schemas.microsoft.com/office/drawing/2014/main" id="{2E7AF7BD-4294-468D-8480-28A314150584}"/>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BEAAF7FF-BFE1-4E5B-B5B6-E0C8F54327F9}"/>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Siga el plan de exposición y el método aprobado de limpieza.</a:t>
            </a:r>
          </a:p>
        </p:txBody>
      </p:sp>
      <p:sp>
        <p:nvSpPr>
          <p:cNvPr id="10" name="item-number-3">
            <a:extLst xmlns:a="http://schemas.openxmlformats.org/drawingml/2006/main">
              <a:ext uri="{FF2B5EF4-FFF2-40B4-BE49-F238E27FC236}">
                <a16:creationId xmlns:a16="http://schemas.microsoft.com/office/drawing/2014/main" id="{6A1142B7-6A2B-4232-B61B-72FBD2D3B813}"/>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BE02D0C2-D669-435A-B9CC-7832BA150B88}"/>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El uso obligatorio de respiradores exige un programa del empleador.</a:t>
            </a:r>
          </a:p>
        </p:txBody>
      </p:sp>
      <p:sp>
        <p:nvSpPr>
          <p:cNvPr id="12" name="callout">
            <a:extLst xmlns:a="http://schemas.openxmlformats.org/drawingml/2006/main">
              <a:ext uri="{FF2B5EF4-FFF2-40B4-BE49-F238E27FC236}">
                <a16:creationId xmlns:a16="http://schemas.microsoft.com/office/drawing/2014/main" id="{E77E98EE-3F70-49C0-9FFB-453B953AEC02}"/>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5E5FAEE6-45F6-4DFA-AB83-802726282F83}"/>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REVISIÓN DEL RESPIRADOR</a:t>
            </a:r>
          </a:p>
        </p:txBody>
      </p:sp>
      <p:sp>
        <p:nvSpPr>
          <p:cNvPr id="14" name="callout-text">
            <a:extLst xmlns:a="http://schemas.openxmlformats.org/drawingml/2006/main">
              <a:ext uri="{FF2B5EF4-FFF2-40B4-BE49-F238E27FC236}">
                <a16:creationId xmlns:a16="http://schemas.microsoft.com/office/drawing/2014/main" id="{97075B9A-48EB-4D2E-A1D6-9643F30E1B56}"/>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Una cubierta facial no sustituye la protección respiratoria requerida</a:t>
            </a:r>
          </a:p>
        </p:txBody>
      </p:sp>
      <p:sp>
        <p:nvSpPr>
          <p:cNvPr id="16" name="company-footer">
            <a:extLst xmlns:a="http://schemas.openxmlformats.org/drawingml/2006/main">
              <a:ext uri="{FF2B5EF4-FFF2-40B4-BE49-F238E27FC236}">
                <a16:creationId xmlns:a16="http://schemas.microsoft.com/office/drawing/2014/main" id="{F21CB182-AB19-42E0-A331-E5C8083FE375}"/>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769021477"/>
      </p:ext>
    </p:extLst>
  </p:cSld>
</p:sld>
</file>

<file path=ppt/slides/slide2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EF3F6418-0A4A-4A51-9DFB-C8272ADB5EA0}"/>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123D3611-43A2-4C95-ADB7-EF44AAA79C84}"/>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Ruido, manejo de cargas y orden</a:t>
            </a:r>
          </a:p>
        </p:txBody>
      </p:sp>
      <p:sp>
        <p:nvSpPr>
          <p:cNvPr id="3" name="slide-number">
            <a:extLst xmlns:a="http://schemas.openxmlformats.org/drawingml/2006/main">
              <a:ext uri="{FF2B5EF4-FFF2-40B4-BE49-F238E27FC236}">
                <a16:creationId xmlns:a16="http://schemas.microsoft.com/office/drawing/2014/main" id="{73AC9BD9-3AA6-43BE-94B3-7D7A4F1318F6}"/>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27</a:t>
            </a:r>
          </a:p>
        </p:txBody>
      </p:sp>
      <p:sp>
        <p:nvSpPr>
          <p:cNvPr id="4" name="item-number-0">
            <a:extLst xmlns:a="http://schemas.openxmlformats.org/drawingml/2006/main">
              <a:ext uri="{FF2B5EF4-FFF2-40B4-BE49-F238E27FC236}">
                <a16:creationId xmlns:a16="http://schemas.microsoft.com/office/drawing/2014/main" id="{213F1E42-79C2-41B0-98CD-80DF189F5D79}"/>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4E320CDB-296A-4D83-811F-8E552C8BF7B3}"/>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la protección auditiva requerida y confirme el ajuste.</a:t>
            </a:r>
          </a:p>
        </p:txBody>
      </p:sp>
      <p:sp>
        <p:nvSpPr>
          <p:cNvPr id="6" name="item-number-1">
            <a:extLst xmlns:a="http://schemas.openxmlformats.org/drawingml/2006/main">
              <a:ext uri="{FF2B5EF4-FFF2-40B4-BE49-F238E27FC236}">
                <a16:creationId xmlns:a16="http://schemas.microsoft.com/office/drawing/2014/main" id="{E54F3E53-791C-4E6B-991D-60F83C832782}"/>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C1834B3B-D85B-4196-92D3-E5449D6BB6C1}"/>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Planee el movimiento de materiales. Use ayudas o pida apoyo.</a:t>
            </a:r>
          </a:p>
        </p:txBody>
      </p:sp>
      <p:sp>
        <p:nvSpPr>
          <p:cNvPr id="8" name="item-number-2">
            <a:extLst xmlns:a="http://schemas.openxmlformats.org/drawingml/2006/main">
              <a:ext uri="{FF2B5EF4-FFF2-40B4-BE49-F238E27FC236}">
                <a16:creationId xmlns:a16="http://schemas.microsoft.com/office/drawing/2014/main" id="{1DF532F0-EA46-43AC-8FB1-9F0606099801}"/>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B8F31474-844F-44CC-9363-396EBB88A16A}"/>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Mantenga libres pasillos, escaleras y salidas.</a:t>
            </a:r>
          </a:p>
        </p:txBody>
      </p:sp>
      <p:sp>
        <p:nvSpPr>
          <p:cNvPr id="10" name="item-number-3">
            <a:extLst xmlns:a="http://schemas.openxmlformats.org/drawingml/2006/main">
              <a:ext uri="{FF2B5EF4-FFF2-40B4-BE49-F238E27FC236}">
                <a16:creationId xmlns:a16="http://schemas.microsoft.com/office/drawing/2014/main" id="{D9833E8C-7827-4C53-9A29-97E6D096BA7E}"/>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F442FD88-C404-4861-98B2-252CD1FF2ED1}"/>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Controle chatarra cortante, clavos expuestos y superficies resbalosas.</a:t>
            </a:r>
          </a:p>
        </p:txBody>
      </p:sp>
      <p:sp>
        <p:nvSpPr>
          <p:cNvPr id="12" name="callout">
            <a:extLst xmlns:a="http://schemas.openxmlformats.org/drawingml/2006/main">
              <a:ext uri="{FF2B5EF4-FFF2-40B4-BE49-F238E27FC236}">
                <a16:creationId xmlns:a16="http://schemas.microsoft.com/office/drawing/2014/main" id="{AB52EB87-BEF6-4C08-9FF3-5F618794DF8C}"/>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A11F9A7F-2A47-4FA1-8293-B7C9AFA19817}"/>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EJEMPLO DE PELIGRO: varillas de acero expuestas</a:t>
            </a:r>
          </a:p>
        </p:txBody>
      </p:sp>
      <p:sp>
        <p:nvSpPr>
          <p:cNvPr id="14" name="callout-text">
            <a:extLst xmlns:a="http://schemas.openxmlformats.org/drawingml/2006/main">
              <a:ext uri="{FF2B5EF4-FFF2-40B4-BE49-F238E27FC236}">
                <a16:creationId xmlns:a16="http://schemas.microsoft.com/office/drawing/2014/main" id="{0DA773F6-A5AC-4EA5-A56A-C34670561D74}"/>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Una ruta despejada permite mover materiales con mayor seguridad</a:t>
            </a:r>
          </a:p>
        </p:txBody>
      </p:sp>
      <p:pic>
        <p:nvPicPr>
          <p:cNvPr id="16" name="">
            <a:extLst xmlns:a="http://schemas.openxmlformats.org/drawingml/2006/main">
              <a:ext uri="{FF2B5EF4-FFF2-40B4-BE49-F238E27FC236}">
                <a16:creationId xmlns:a16="http://schemas.microsoft.com/office/drawing/2014/main" id="{B5CAA8F5-0391-4B89-A0F8-2CA558BFFC29}"/>
              </a:ext>
            </a:extLst>
          </p:cNvPr>
          <p:cNvPicPr>
            <a:picLocks xmlns:a="http://schemas.openxmlformats.org/drawingml/2006/main" noChangeAspect="1"/>
          </p:cNvPicPr>
          <p:nvPr/>
        </p:nvPicPr>
        <p:blipFill>
          <a:blip xmlns:r="http://schemas.openxmlformats.org/officeDocument/2006/relationships" xmlns:a="http://schemas.openxmlformats.org/drawingml/2006/main" r:embed="R90d20d6fcdac4bd2"/>
          <a:stretch xmlns:a="http://schemas.openxmlformats.org/drawingml/2006/main"/>
        </p:blipFill>
        <p:spPr>
          <a:xfrm xmlns:a="http://schemas.openxmlformats.org/drawingml/2006/main">
            <a:off x="8259972" y="1943100"/>
            <a:ext cx="3234906" cy="2571750"/>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24ABE566-B393-46E1-9AF2-750CDA20A4F4}"/>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713912217"/>
      </p:ext>
    </p:extLst>
  </p:cSld>
</p:sld>
</file>

<file path=ppt/slides/slide28.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8FAC138E-8D05-46F7-9A37-4A223AFDE26C}"/>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76E590E5-70B2-4D53-8526-BF6B0117F580}"/>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Límites de exposición al ruido</a:t>
            </a:r>
          </a:p>
        </p:txBody>
      </p:sp>
      <p:sp>
        <p:nvSpPr>
          <p:cNvPr id="3" name="slide-number">
            <a:extLst xmlns:a="http://schemas.openxmlformats.org/drawingml/2006/main">
              <a:ext uri="{FF2B5EF4-FFF2-40B4-BE49-F238E27FC236}">
                <a16:creationId xmlns:a16="http://schemas.microsoft.com/office/drawing/2014/main" id="{38258E86-CBFE-4D7F-A904-B7D38505E052}"/>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28</a:t>
            </a:r>
          </a:p>
        </p:txBody>
      </p:sp>
      <p:sp>
        <p:nvSpPr>
          <p:cNvPr id="4" name="item-number-0">
            <a:extLst xmlns:a="http://schemas.openxmlformats.org/drawingml/2006/main">
              <a:ext uri="{FF2B5EF4-FFF2-40B4-BE49-F238E27FC236}">
                <a16:creationId xmlns:a16="http://schemas.microsoft.com/office/drawing/2014/main" id="{BCE00EFA-CAFA-46A7-8C9C-5D8A0F15E0EC}"/>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696F7809-D60A-4463-BF5A-9EA228E956E4}"/>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Ejemplos federales de construcción: 90 dBA por 8 horas o 95 dBA por 4 horas.</a:t>
            </a:r>
          </a:p>
        </p:txBody>
      </p:sp>
      <p:sp>
        <p:nvSpPr>
          <p:cNvPr id="6" name="item-number-1">
            <a:extLst xmlns:a="http://schemas.openxmlformats.org/drawingml/2006/main">
              <a:ext uri="{FF2B5EF4-FFF2-40B4-BE49-F238E27FC236}">
                <a16:creationId xmlns:a16="http://schemas.microsoft.com/office/drawing/2014/main" id="{92A1176C-9171-41D7-843E-1AC958355127}"/>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DFA860D8-4F95-4D58-84A7-0A0A87B82E5C}"/>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 100 dBA, la tabla permite solo 2 horas al día.</a:t>
            </a:r>
          </a:p>
        </p:txBody>
      </p:sp>
      <p:sp>
        <p:nvSpPr>
          <p:cNvPr id="8" name="item-number-2">
            <a:extLst xmlns:a="http://schemas.openxmlformats.org/drawingml/2006/main">
              <a:ext uri="{FF2B5EF4-FFF2-40B4-BE49-F238E27FC236}">
                <a16:creationId xmlns:a16="http://schemas.microsoft.com/office/drawing/2014/main" id="{B3278A98-9579-44CE-9D37-6AA909F631BB}"/>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964ECC02-CF4F-46DC-9A0E-C6E77A59E21F}"/>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Las distintas exposiciones del turno se suman.</a:t>
            </a:r>
          </a:p>
        </p:txBody>
      </p:sp>
      <p:sp>
        <p:nvSpPr>
          <p:cNvPr id="10" name="item-number-3">
            <a:extLst xmlns:a="http://schemas.openxmlformats.org/drawingml/2006/main">
              <a:ext uri="{FF2B5EF4-FFF2-40B4-BE49-F238E27FC236}">
                <a16:creationId xmlns:a16="http://schemas.microsoft.com/office/drawing/2014/main" id="{AE1705FC-9FF7-4FCA-8F34-41B95748D1DA}"/>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6FA6F181-6EA7-4FBC-BF30-C1C93B66CF06}"/>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Reduzca el ruido en la fuente y use protección auditiva requerida.</a:t>
            </a:r>
          </a:p>
        </p:txBody>
      </p:sp>
      <p:sp>
        <p:nvSpPr>
          <p:cNvPr id="12" name="callout">
            <a:extLst xmlns:a="http://schemas.openxmlformats.org/drawingml/2006/main">
              <a:ext uri="{FF2B5EF4-FFF2-40B4-BE49-F238E27FC236}">
                <a16:creationId xmlns:a16="http://schemas.microsoft.com/office/drawing/2014/main" id="{0E175EA0-468F-440A-B290-7D6C5087EF90}"/>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noFill xmlns:a="http://schemas.openxmlformats.org/drawingml/2006/main"/>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2DCBA33D-C955-478C-8844-FE6CCE66D120}"/>
              </a:ext>
            </a:extLst>
          </p:cNvPr>
          <p:cNvSpPr>
            <a:spLocks xmlns:a="http://schemas.openxmlformats.org/drawingml/2006/main" noGrp="1"/>
          </p:cNvSpPr>
          <p:nvPr/>
        </p:nvSpPr>
        <p:spPr>
          <a:xfrm xmlns:a="http://schemas.openxmlformats.org/drawingml/2006/main">
            <a:off x="8172450" y="4610100"/>
            <a:ext cx="3409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1">
                <a:solidFill>
                  <a:srgbClr val="986000"/>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425" b="1">
                <a:solidFill>
                  <a:srgbClr val="986000"/>
                </a:solidFill>
                <a:latin typeface="Arial"/>
                <a:ea typeface="Arial"/>
                <a:cs typeface="Arial"/>
              </a:defRPr>
            </a:pPr>
            <a:r>
              <a:rPr sz="1425" b="1">
                <a:solidFill>
                  <a:srgbClr val="986000"/>
                </a:solidFill>
                <a:latin typeface="Arial"/>
                <a:ea typeface="Arial"/>
                <a:cs typeface="Arial"/>
              </a:rPr>
              <a:t>Protección auditiva en un área industrial</a:t>
            </a:r>
          </a:p>
        </p:txBody>
      </p:sp>
      <p:sp>
        <p:nvSpPr>
          <p:cNvPr id="14" name="callout-text">
            <a:extLst xmlns:a="http://schemas.openxmlformats.org/drawingml/2006/main">
              <a:ext uri="{FF2B5EF4-FFF2-40B4-BE49-F238E27FC236}">
                <a16:creationId xmlns:a16="http://schemas.microsoft.com/office/drawing/2014/main" id="{066C18F9-0D15-4815-9AE8-57CCFC2F5371}"/>
              </a:ext>
            </a:extLst>
          </p:cNvPr>
          <p:cNvSpPr>
            <a:spLocks xmlns:a="http://schemas.openxmlformats.org/drawingml/2006/main" noGrp="1"/>
          </p:cNvSpPr>
          <p:nvPr/>
        </p:nvSpPr>
        <p:spPr>
          <a:xfrm xmlns:a="http://schemas.openxmlformats.org/drawingml/2006/main">
            <a:off x="8172450" y="5286375"/>
            <a:ext cx="34099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650" b="1">
                <a:solidFill>
                  <a:srgbClr val="132A3A"/>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1650" b="1">
                <a:solidFill>
                  <a:srgbClr val="132A3A"/>
                </a:solidFill>
                <a:latin typeface="Arial"/>
                <a:ea typeface="Arial"/>
                <a:cs typeface="Arial"/>
              </a:defRPr>
            </a:pPr>
            <a:r>
              <a:rPr sz="1650" b="1">
                <a:solidFill>
                  <a:srgbClr val="132A3A"/>
                </a:solidFill>
                <a:latin typeface="Arial"/>
                <a:ea typeface="Arial"/>
                <a:cs typeface="Arial"/>
              </a:rPr>
              <a:t>Estos límites no garantizan que no ocurra daño auditivo</a:t>
            </a:r>
          </a:p>
        </p:txBody>
      </p:sp>
      <p:pic>
        <p:nvPicPr>
          <p:cNvPr id="16" name="">
            <a:extLst xmlns:a="http://schemas.openxmlformats.org/drawingml/2006/main">
              <a:ext uri="{FF2B5EF4-FFF2-40B4-BE49-F238E27FC236}">
                <a16:creationId xmlns:a16="http://schemas.microsoft.com/office/drawing/2014/main" id="{9E5EF5E1-7ED3-4806-8CF1-2E152192C60D}"/>
              </a:ext>
            </a:extLst>
          </p:cNvPr>
          <p:cNvPicPr>
            <a:picLocks xmlns:a="http://schemas.openxmlformats.org/drawingml/2006/main" noChangeAspect="1"/>
          </p:cNvPicPr>
          <p:nvPr/>
        </p:nvPicPr>
        <p:blipFill>
          <a:blip xmlns:r="http://schemas.openxmlformats.org/officeDocument/2006/relationships" xmlns:a="http://schemas.openxmlformats.org/drawingml/2006/main" r:embed="R0dd9b3f2e4e843d2"/>
          <a:stretch xmlns:a="http://schemas.openxmlformats.org/drawingml/2006/main"/>
        </p:blipFill>
        <p:spPr>
          <a:xfrm xmlns:a="http://schemas.openxmlformats.org/drawingml/2006/main">
            <a:off x="8172450" y="2103146"/>
            <a:ext cx="3409950" cy="2251659"/>
          </a:xfrm>
          <a:prstGeom xmlns:a="http://schemas.openxmlformats.org/drawingml/2006/main" prst="rect">
            <a:avLst/>
          </a:prstGeom>
        </p:spPr>
      </p:pic>
      <p:sp>
        <p:nvSpPr>
          <p:cNvPr id="17" name="company-footer">
            <a:extLst xmlns:a="http://schemas.openxmlformats.org/drawingml/2006/main">
              <a:ext uri="{FF2B5EF4-FFF2-40B4-BE49-F238E27FC236}">
                <a16:creationId xmlns:a16="http://schemas.microsoft.com/office/drawing/2014/main" id="{52C182F0-2548-4A7E-BDFA-7FE4F0C1FB14}"/>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582398506"/>
      </p:ext>
    </p:extLst>
  </p:cSld>
</p:sld>
</file>

<file path=ppt/slides/slide29.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31E9B295-1C65-4752-8E47-B64325806FF8}"/>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6C80E11A-EFBC-4C7A-AE5F-EAF56396308E}"/>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Prevención de enfermedades por calor</a:t>
            </a:r>
          </a:p>
        </p:txBody>
      </p:sp>
      <p:sp>
        <p:nvSpPr>
          <p:cNvPr id="3" name="slide-number">
            <a:extLst xmlns:a="http://schemas.openxmlformats.org/drawingml/2006/main">
              <a:ext uri="{FF2B5EF4-FFF2-40B4-BE49-F238E27FC236}">
                <a16:creationId xmlns:a16="http://schemas.microsoft.com/office/drawing/2014/main" id="{DAADF65F-E857-472A-976A-B0C6BFF1EA79}"/>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29</a:t>
            </a:r>
          </a:p>
        </p:txBody>
      </p:sp>
      <p:sp>
        <p:nvSpPr>
          <p:cNvPr id="4" name="item-number-0">
            <a:extLst xmlns:a="http://schemas.openxmlformats.org/drawingml/2006/main">
              <a:ext uri="{FF2B5EF4-FFF2-40B4-BE49-F238E27FC236}">
                <a16:creationId xmlns:a16="http://schemas.microsoft.com/office/drawing/2014/main" id="{8312F9C4-2D23-4648-954E-31D17FAC3616}"/>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D1C977DF-B2D3-456C-8FD2-91D40D714270}"/>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Beba agua regularmente y tome descansos en zonas frescas.</a:t>
            </a:r>
          </a:p>
        </p:txBody>
      </p:sp>
      <p:sp>
        <p:nvSpPr>
          <p:cNvPr id="6" name="item-number-1">
            <a:extLst xmlns:a="http://schemas.openxmlformats.org/drawingml/2006/main">
              <a:ext uri="{FF2B5EF4-FFF2-40B4-BE49-F238E27FC236}">
                <a16:creationId xmlns:a16="http://schemas.microsoft.com/office/drawing/2014/main" id="{B3161E84-F550-43BD-8E9A-230906AB5B6E}"/>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960B2C72-2E0E-4C2A-B064-24A930BA0098}"/>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Adáptese gradualmente al calor al comenzar o regresar al trabajo.</a:t>
            </a:r>
          </a:p>
        </p:txBody>
      </p:sp>
      <p:sp>
        <p:nvSpPr>
          <p:cNvPr id="8" name="item-number-2">
            <a:extLst xmlns:a="http://schemas.openxmlformats.org/drawingml/2006/main">
              <a:ext uri="{FF2B5EF4-FFF2-40B4-BE49-F238E27FC236}">
                <a16:creationId xmlns:a16="http://schemas.microsoft.com/office/drawing/2014/main" id="{DC9BB2BA-13F1-47DD-9641-BD707E5A2E77}"/>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0D9E6D6C-949F-4958-8D20-F7C8439193D7}"/>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Vigile mareos, debilidad o conducta inusual en compañeros.</a:t>
            </a:r>
          </a:p>
        </p:txBody>
      </p:sp>
      <p:sp>
        <p:nvSpPr>
          <p:cNvPr id="10" name="item-number-3">
            <a:extLst xmlns:a="http://schemas.openxmlformats.org/drawingml/2006/main">
              <a:ext uri="{FF2B5EF4-FFF2-40B4-BE49-F238E27FC236}">
                <a16:creationId xmlns:a16="http://schemas.microsoft.com/office/drawing/2014/main" id="{1C3278B1-5B4B-41BD-AD2C-96E1D6112533}"/>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3403C918-9C01-4098-8162-83FC1DC1DDE3}"/>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Reporte síntomas pronto y vaya con ayuda a un lugar más fresco.</a:t>
            </a:r>
          </a:p>
        </p:txBody>
      </p:sp>
      <p:sp>
        <p:nvSpPr>
          <p:cNvPr id="12" name="callout">
            <a:extLst xmlns:a="http://schemas.openxmlformats.org/drawingml/2006/main">
              <a:ext uri="{FF2B5EF4-FFF2-40B4-BE49-F238E27FC236}">
                <a16:creationId xmlns:a16="http://schemas.microsoft.com/office/drawing/2014/main" id="{9616C754-E6A0-4C6C-95A8-F15C529F3379}"/>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6F82F2B2-1579-47D7-84DF-1B3D82763529}"/>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FLORIDA Y SITIOS CALUROSOS</a:t>
            </a:r>
          </a:p>
        </p:txBody>
      </p:sp>
      <p:sp>
        <p:nvSpPr>
          <p:cNvPr id="14" name="callout-text">
            <a:extLst xmlns:a="http://schemas.openxmlformats.org/drawingml/2006/main">
              <a:ext uri="{FF2B5EF4-FFF2-40B4-BE49-F238E27FC236}">
                <a16:creationId xmlns:a16="http://schemas.microsoft.com/office/drawing/2014/main" id="{63B2F593-5BC0-45AE-9AEA-1FB0F5236300}"/>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El calor bajo techo y el EPP pesado también pueden causar enfermedad</a:t>
            </a:r>
          </a:p>
        </p:txBody>
      </p:sp>
      <p:sp>
        <p:nvSpPr>
          <p:cNvPr id="16" name="company-footer">
            <a:extLst xmlns:a="http://schemas.openxmlformats.org/drawingml/2006/main">
              <a:ext uri="{FF2B5EF4-FFF2-40B4-BE49-F238E27FC236}">
                <a16:creationId xmlns:a16="http://schemas.microsoft.com/office/drawing/2014/main" id="{3F521113-3BCF-4AFF-8CFA-602BB1B6D6EA}"/>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498994763"/>
      </p:ext>
    </p:extLst>
  </p:cSld>
</p:sld>
</file>

<file path=ppt/slides/slide30.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4B734408-26CC-4C46-8B42-8327822E21D3}"/>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AEF9CCB8-5729-4C82-AA8F-6422CDBB4711}"/>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Respuesta a una emergencia por calor</a:t>
            </a:r>
          </a:p>
        </p:txBody>
      </p:sp>
      <p:sp>
        <p:nvSpPr>
          <p:cNvPr id="3" name="slide-number">
            <a:extLst xmlns:a="http://schemas.openxmlformats.org/drawingml/2006/main">
              <a:ext uri="{FF2B5EF4-FFF2-40B4-BE49-F238E27FC236}">
                <a16:creationId xmlns:a16="http://schemas.microsoft.com/office/drawing/2014/main" id="{DFE4430F-7C27-421B-9DC8-0FCD287848FB}"/>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30</a:t>
            </a:r>
          </a:p>
        </p:txBody>
      </p:sp>
      <p:sp>
        <p:nvSpPr>
          <p:cNvPr id="4" name="item-number-0">
            <a:extLst xmlns:a="http://schemas.openxmlformats.org/drawingml/2006/main">
              <a:ext uri="{FF2B5EF4-FFF2-40B4-BE49-F238E27FC236}">
                <a16:creationId xmlns:a16="http://schemas.microsoft.com/office/drawing/2014/main" id="{EBBBA0C8-B66B-4489-ACAD-20C1F4713F24}"/>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95CD0B9E-7105-443F-B587-BE3C1A2766E9}"/>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Confusión, dificultad para hablar, convulsiones o colapso son una emergencia.</a:t>
            </a:r>
          </a:p>
        </p:txBody>
      </p:sp>
      <p:sp>
        <p:nvSpPr>
          <p:cNvPr id="6" name="item-number-1">
            <a:extLst xmlns:a="http://schemas.openxmlformats.org/drawingml/2006/main">
              <a:ext uri="{FF2B5EF4-FFF2-40B4-BE49-F238E27FC236}">
                <a16:creationId xmlns:a16="http://schemas.microsoft.com/office/drawing/2014/main" id="{6B40BC53-C0DE-48B5-A3BA-2177516496F8}"/>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150E3F73-D941-475C-9FC8-7C626A2462C4}"/>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Llame al 911 y active la respuesta del sitio.</a:t>
            </a:r>
          </a:p>
        </p:txBody>
      </p:sp>
      <p:sp>
        <p:nvSpPr>
          <p:cNvPr id="8" name="item-number-2">
            <a:extLst xmlns:a="http://schemas.openxmlformats.org/drawingml/2006/main">
              <a:ext uri="{FF2B5EF4-FFF2-40B4-BE49-F238E27FC236}">
                <a16:creationId xmlns:a16="http://schemas.microsoft.com/office/drawing/2014/main" id="{F1306A4E-052F-4F6E-81DA-31A8A0231B4E}"/>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91B6FE25-F3C4-40F1-8CCB-B9F6ED7FE2FB}"/>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Comience a enfriar rápidamente mientras llega la ayuda.</a:t>
            </a:r>
          </a:p>
        </p:txBody>
      </p:sp>
      <p:sp>
        <p:nvSpPr>
          <p:cNvPr id="10" name="item-number-3">
            <a:extLst xmlns:a="http://schemas.openxmlformats.org/drawingml/2006/main">
              <a:ext uri="{FF2B5EF4-FFF2-40B4-BE49-F238E27FC236}">
                <a16:creationId xmlns:a16="http://schemas.microsoft.com/office/drawing/2014/main" id="{59224A95-BE7A-49D1-96A1-48F829B1C47A}"/>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B6A00080-C5DB-4015-A0C6-FDAF08A1CF05}"/>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Permanezca con la persona. No dé líquidos si no puede beber con seguridad.</a:t>
            </a:r>
          </a:p>
        </p:txBody>
      </p:sp>
      <p:sp>
        <p:nvSpPr>
          <p:cNvPr id="12" name="callout">
            <a:extLst xmlns:a="http://schemas.openxmlformats.org/drawingml/2006/main">
              <a:ext uri="{FF2B5EF4-FFF2-40B4-BE49-F238E27FC236}">
                <a16:creationId xmlns:a16="http://schemas.microsoft.com/office/drawing/2014/main" id="{42C85CEE-62BA-44B5-8723-1BAAD8052200}"/>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BEB0CFE6-C70B-41F1-BA62-FB8D3E4E5973}"/>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ACTÚE DE INMEDIATO</a:t>
            </a:r>
          </a:p>
        </p:txBody>
      </p:sp>
      <p:sp>
        <p:nvSpPr>
          <p:cNvPr id="14" name="callout-text">
            <a:extLst xmlns:a="http://schemas.openxmlformats.org/drawingml/2006/main">
              <a:ext uri="{FF2B5EF4-FFF2-40B4-BE49-F238E27FC236}">
                <a16:creationId xmlns:a16="http://schemas.microsoft.com/office/drawing/2014/main" id="{7BACBFEB-5F69-468E-87EE-7530428B5D1F}"/>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El golpe de calor puede ocurrir aunque la persona esté sudando</a:t>
            </a:r>
          </a:p>
        </p:txBody>
      </p:sp>
      <p:sp>
        <p:nvSpPr>
          <p:cNvPr id="16" name="company-footer">
            <a:extLst xmlns:a="http://schemas.openxmlformats.org/drawingml/2006/main">
              <a:ext uri="{FF2B5EF4-FFF2-40B4-BE49-F238E27FC236}">
                <a16:creationId xmlns:a16="http://schemas.microsoft.com/office/drawing/2014/main" id="{9B6EBE43-7F71-47C2-B098-4F245C3BE3BD}"/>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011267582"/>
      </p:ext>
    </p:extLst>
  </p:cSld>
</p:sld>
</file>

<file path=ppt/slides/slide31.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9207BF83-DBDD-46CA-B7D9-835C15E3FA0F}"/>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1439F675-AB90-44C5-90FF-2C20C9FE0F5D}"/>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Emergencias y reporte de incidentes</a:t>
            </a:r>
          </a:p>
        </p:txBody>
      </p:sp>
      <p:sp>
        <p:nvSpPr>
          <p:cNvPr id="3" name="slide-number">
            <a:extLst xmlns:a="http://schemas.openxmlformats.org/drawingml/2006/main">
              <a:ext uri="{FF2B5EF4-FFF2-40B4-BE49-F238E27FC236}">
                <a16:creationId xmlns:a16="http://schemas.microsoft.com/office/drawing/2014/main" id="{23765B89-A9C0-4411-B137-1F018109EEA3}"/>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31</a:t>
            </a:r>
          </a:p>
        </p:txBody>
      </p:sp>
      <p:sp>
        <p:nvSpPr>
          <p:cNvPr id="4" name="item-number-0">
            <a:extLst xmlns:a="http://schemas.openxmlformats.org/drawingml/2006/main">
              <a:ext uri="{FF2B5EF4-FFF2-40B4-BE49-F238E27FC236}">
                <a16:creationId xmlns:a16="http://schemas.microsoft.com/office/drawing/2014/main" id="{3C219C13-D7E8-41C7-A4C2-3C7EB22C720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0A73B2E4-452F-4736-95FE-9F32B5DC3190}"/>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Conozca la alarma, ruta de evacuación y punto de reunión.</a:t>
            </a:r>
          </a:p>
        </p:txBody>
      </p:sp>
      <p:sp>
        <p:nvSpPr>
          <p:cNvPr id="6" name="item-number-1">
            <a:extLst xmlns:a="http://schemas.openxmlformats.org/drawingml/2006/main">
              <a:ext uri="{FF2B5EF4-FFF2-40B4-BE49-F238E27FC236}">
                <a16:creationId xmlns:a16="http://schemas.microsoft.com/office/drawing/2014/main" id="{61FE1712-29E8-44D7-BBBF-A6AD7BD9E047}"/>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490C6F62-8B4E-4CFB-99AA-DD2368B23194}"/>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En una emergencia grave, llame al 911 y avise al equipo del sitio.</a:t>
            </a:r>
          </a:p>
        </p:txBody>
      </p:sp>
      <p:sp>
        <p:nvSpPr>
          <p:cNvPr id="8" name="item-number-2">
            <a:extLst xmlns:a="http://schemas.openxmlformats.org/drawingml/2006/main">
              <a:ext uri="{FF2B5EF4-FFF2-40B4-BE49-F238E27FC236}">
                <a16:creationId xmlns:a16="http://schemas.microsoft.com/office/drawing/2014/main" id="{BC72E3AF-CE5F-41AE-8298-23517F2C2923}"/>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72E9710C-72C2-4767-BF75-14666A5416D6}"/>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Indique dirección exacta, puerta de acceso y tipo de emergencia.</a:t>
            </a:r>
          </a:p>
        </p:txBody>
      </p:sp>
      <p:sp>
        <p:nvSpPr>
          <p:cNvPr id="10" name="item-number-3">
            <a:extLst xmlns:a="http://schemas.openxmlformats.org/drawingml/2006/main">
              <a:ext uri="{FF2B5EF4-FFF2-40B4-BE49-F238E27FC236}">
                <a16:creationId xmlns:a16="http://schemas.microsoft.com/office/drawing/2014/main" id="{63BCADE8-81F5-4DAD-834C-B943CC08F9BD}"/>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77632DCA-A4CC-4E8F-B619-F6EDCDCC0156}"/>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Reporte pronto lesiones, cuasi accidentes y condiciones inseguras.</a:t>
            </a:r>
          </a:p>
        </p:txBody>
      </p:sp>
      <p:sp>
        <p:nvSpPr>
          <p:cNvPr id="12" name="callout">
            <a:extLst xmlns:a="http://schemas.openxmlformats.org/drawingml/2006/main">
              <a:ext uri="{FF2B5EF4-FFF2-40B4-BE49-F238E27FC236}">
                <a16:creationId xmlns:a16="http://schemas.microsoft.com/office/drawing/2014/main" id="{61A2C586-0F50-438E-AA45-93997A56E991}"/>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AABCB5D9-65E2-4B48-A6D1-CE0B87E8F848}"/>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CONTROL DEL PERSONAL</a:t>
            </a:r>
          </a:p>
        </p:txBody>
      </p:sp>
      <p:sp>
        <p:nvSpPr>
          <p:cNvPr id="14" name="callout-text">
            <a:extLst xmlns:a="http://schemas.openxmlformats.org/drawingml/2006/main">
              <a:ext uri="{FF2B5EF4-FFF2-40B4-BE49-F238E27FC236}">
                <a16:creationId xmlns:a16="http://schemas.microsoft.com/office/drawing/2014/main" id="{E77F05BD-DA74-47DE-8817-9AF6C8463763}"/>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Regístrese en el punto de reunión y espere instrucciones</a:t>
            </a:r>
          </a:p>
        </p:txBody>
      </p:sp>
      <p:sp>
        <p:nvSpPr>
          <p:cNvPr id="16" name="company-footer">
            <a:extLst xmlns:a="http://schemas.openxmlformats.org/drawingml/2006/main">
              <a:ext uri="{FF2B5EF4-FFF2-40B4-BE49-F238E27FC236}">
                <a16:creationId xmlns:a16="http://schemas.microsoft.com/office/drawing/2014/main" id="{CE7501A0-830C-4FA1-81C2-AC6AF8B1E26F}"/>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370062304"/>
      </p:ext>
    </p:extLst>
  </p:cSld>
</p:sld>
</file>

<file path=ppt/slides/slide32.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9" name="top-rule">
            <a:extLst xmlns:a="http://schemas.openxmlformats.org/drawingml/2006/main">
              <a:ext uri="{FF2B5EF4-FFF2-40B4-BE49-F238E27FC236}">
                <a16:creationId xmlns:a16="http://schemas.microsoft.com/office/drawing/2014/main" id="{8584D895-631F-45B3-923E-2FB0CF246959}"/>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4C399357-BC70-4D18-BD67-2ADBC2C949ED}"/>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Información del sitio antes de iniciar</a:t>
            </a:r>
          </a:p>
        </p:txBody>
      </p:sp>
      <p:sp>
        <p:nvSpPr>
          <p:cNvPr id="3" name="slide-number">
            <a:extLst xmlns:a="http://schemas.openxmlformats.org/drawingml/2006/main">
              <a:ext uri="{FF2B5EF4-FFF2-40B4-BE49-F238E27FC236}">
                <a16:creationId xmlns:a16="http://schemas.microsoft.com/office/drawing/2014/main" id="{AB6528E2-9758-4604-90DF-FA18A4E30725}"/>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32</a:t>
            </a:r>
          </a:p>
        </p:txBody>
      </p:sp>
      <p:sp>
        <p:nvSpPr>
          <p:cNvPr id="4" name="item-number-0">
            <a:extLst xmlns:a="http://schemas.openxmlformats.org/drawingml/2006/main">
              <a:ext uri="{FF2B5EF4-FFF2-40B4-BE49-F238E27FC236}">
                <a16:creationId xmlns:a16="http://schemas.microsoft.com/office/drawing/2014/main" id="{9E2C5018-28DF-4FC5-AA09-6A690EF7D4F2}"/>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0B943BFE-07C2-4790-B591-EF0D0C9CB1C4}"/>
              </a:ext>
            </a:extLst>
          </p:cNvPr>
          <p:cNvSpPr>
            <a:spLocks xmlns:a="http://schemas.openxmlformats.org/drawingml/2006/main" noGrp="1"/>
          </p:cNvSpPr>
          <p:nvPr/>
        </p:nvSpPr>
        <p:spPr>
          <a:xfrm xmlns:a="http://schemas.openxmlformats.org/drawingml/2006/main">
            <a:off x="1200150" y="198120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Proyecto / área: __________________________________</a:t>
            </a:r>
          </a:p>
        </p:txBody>
      </p:sp>
      <p:sp>
        <p:nvSpPr>
          <p:cNvPr id="6" name="item-number-1">
            <a:extLst xmlns:a="http://schemas.openxmlformats.org/drawingml/2006/main">
              <a:ext uri="{FF2B5EF4-FFF2-40B4-BE49-F238E27FC236}">
                <a16:creationId xmlns:a16="http://schemas.microsoft.com/office/drawing/2014/main" id="{2E43E429-8CB1-4725-B92F-FCD7DD030D3D}"/>
              </a:ext>
            </a:extLst>
          </p:cNvPr>
          <p:cNvSpPr>
            <a:spLocks xmlns:a="http://schemas.openxmlformats.org/drawingml/2006/main" noGrp="1"/>
          </p:cNvSpPr>
          <p:nvPr/>
        </p:nvSpPr>
        <p:spPr>
          <a:xfrm xmlns:a="http://schemas.openxmlformats.org/drawingml/2006/main">
            <a:off x="609600" y="261937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7EDDD01B-CC47-406A-B6A9-1E9DCFA6AB3C}"/>
              </a:ext>
            </a:extLst>
          </p:cNvPr>
          <p:cNvSpPr>
            <a:spLocks xmlns:a="http://schemas.openxmlformats.org/drawingml/2006/main" noGrp="1"/>
          </p:cNvSpPr>
          <p:nvPr/>
        </p:nvSpPr>
        <p:spPr>
          <a:xfrm xmlns:a="http://schemas.openxmlformats.org/drawingml/2006/main">
            <a:off x="1200150" y="261937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Supervisor del sitio / teléfono: _____________________</a:t>
            </a:r>
          </a:p>
        </p:txBody>
      </p:sp>
      <p:sp>
        <p:nvSpPr>
          <p:cNvPr id="8" name="item-number-2">
            <a:extLst xmlns:a="http://schemas.openxmlformats.org/drawingml/2006/main">
              <a:ext uri="{FF2B5EF4-FFF2-40B4-BE49-F238E27FC236}">
                <a16:creationId xmlns:a16="http://schemas.microsoft.com/office/drawing/2014/main" id="{BB8CA1C5-4BCB-4DDF-852D-E9F3BF516196}"/>
              </a:ext>
            </a:extLst>
          </p:cNvPr>
          <p:cNvSpPr>
            <a:spLocks xmlns:a="http://schemas.openxmlformats.org/drawingml/2006/main" noGrp="1"/>
          </p:cNvSpPr>
          <p:nvPr/>
        </p:nvSpPr>
        <p:spPr>
          <a:xfrm xmlns:a="http://schemas.openxmlformats.org/drawingml/2006/main">
            <a:off x="609600" y="325755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3EF14112-E0C6-4F0D-B019-3DC39E7E3590}"/>
              </a:ext>
            </a:extLst>
          </p:cNvPr>
          <p:cNvSpPr>
            <a:spLocks xmlns:a="http://schemas.openxmlformats.org/drawingml/2006/main" noGrp="1"/>
          </p:cNvSpPr>
          <p:nvPr/>
        </p:nvSpPr>
        <p:spPr>
          <a:xfrm xmlns:a="http://schemas.openxmlformats.org/drawingml/2006/main">
            <a:off x="1200150" y="325755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Contacto CR Pro / teléfono: ________________________</a:t>
            </a:r>
          </a:p>
        </p:txBody>
      </p:sp>
      <p:sp>
        <p:nvSpPr>
          <p:cNvPr id="10" name="item-number-3">
            <a:extLst xmlns:a="http://schemas.openxmlformats.org/drawingml/2006/main">
              <a:ext uri="{FF2B5EF4-FFF2-40B4-BE49-F238E27FC236}">
                <a16:creationId xmlns:a16="http://schemas.microsoft.com/office/drawing/2014/main" id="{0801BF89-6525-41BF-B30C-FE9884923093}"/>
              </a:ext>
            </a:extLst>
          </p:cNvPr>
          <p:cNvSpPr>
            <a:spLocks xmlns:a="http://schemas.openxmlformats.org/drawingml/2006/main" noGrp="1"/>
          </p:cNvSpPr>
          <p:nvPr/>
        </p:nvSpPr>
        <p:spPr>
          <a:xfrm xmlns:a="http://schemas.openxmlformats.org/drawingml/2006/main">
            <a:off x="609600" y="389572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DA93ED7D-218C-4E74-B3A9-E4B9BD07FC18}"/>
              </a:ext>
            </a:extLst>
          </p:cNvPr>
          <p:cNvSpPr>
            <a:spLocks xmlns:a="http://schemas.openxmlformats.org/drawingml/2006/main" noGrp="1"/>
          </p:cNvSpPr>
          <p:nvPr/>
        </p:nvSpPr>
        <p:spPr>
          <a:xfrm xmlns:a="http://schemas.openxmlformats.org/drawingml/2006/main">
            <a:off x="1200150" y="389572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Dirección de emergencia / acceso: __________________</a:t>
            </a:r>
          </a:p>
        </p:txBody>
      </p:sp>
      <p:sp>
        <p:nvSpPr>
          <p:cNvPr id="12" name="item-number-4">
            <a:extLst xmlns:a="http://schemas.openxmlformats.org/drawingml/2006/main">
              <a:ext uri="{FF2B5EF4-FFF2-40B4-BE49-F238E27FC236}">
                <a16:creationId xmlns:a16="http://schemas.microsoft.com/office/drawing/2014/main" id="{92966053-CEBB-4C40-9C7B-C0C794ED3BB1}"/>
              </a:ext>
            </a:extLst>
          </p:cNvPr>
          <p:cNvSpPr>
            <a:spLocks xmlns:a="http://schemas.openxmlformats.org/drawingml/2006/main" noGrp="1"/>
          </p:cNvSpPr>
          <p:nvPr/>
        </p:nvSpPr>
        <p:spPr>
          <a:xfrm xmlns:a="http://schemas.openxmlformats.org/drawingml/2006/main">
            <a:off x="609600" y="45339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05</a:t>
            </a:r>
          </a:p>
        </p:txBody>
      </p:sp>
      <p:sp>
        <p:nvSpPr>
          <p:cNvPr id="13" name="item-4">
            <a:extLst xmlns:a="http://schemas.openxmlformats.org/drawingml/2006/main">
              <a:ext uri="{FF2B5EF4-FFF2-40B4-BE49-F238E27FC236}">
                <a16:creationId xmlns:a16="http://schemas.microsoft.com/office/drawing/2014/main" id="{7510F8E1-21A1-4FF2-BC87-7F29A6AC051F}"/>
              </a:ext>
            </a:extLst>
          </p:cNvPr>
          <p:cNvSpPr>
            <a:spLocks xmlns:a="http://schemas.openxmlformats.org/drawingml/2006/main" noGrp="1"/>
          </p:cNvSpPr>
          <p:nvPr/>
        </p:nvSpPr>
        <p:spPr>
          <a:xfrm xmlns:a="http://schemas.openxmlformats.org/drawingml/2006/main">
            <a:off x="1200150" y="453390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Alarma / punto de reunión: ________________________</a:t>
            </a:r>
          </a:p>
        </p:txBody>
      </p:sp>
      <p:sp>
        <p:nvSpPr>
          <p:cNvPr id="14" name="item-number-5">
            <a:extLst xmlns:a="http://schemas.openxmlformats.org/drawingml/2006/main">
              <a:ext uri="{FF2B5EF4-FFF2-40B4-BE49-F238E27FC236}">
                <a16:creationId xmlns:a16="http://schemas.microsoft.com/office/drawing/2014/main" id="{72483351-450E-49B7-A0B1-2A2E2331A875}"/>
              </a:ext>
            </a:extLst>
          </p:cNvPr>
          <p:cNvSpPr>
            <a:spLocks xmlns:a="http://schemas.openxmlformats.org/drawingml/2006/main" noGrp="1"/>
          </p:cNvSpPr>
          <p:nvPr/>
        </p:nvSpPr>
        <p:spPr>
          <a:xfrm xmlns:a="http://schemas.openxmlformats.org/drawingml/2006/main">
            <a:off x="609600" y="517207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06</a:t>
            </a:r>
          </a:p>
        </p:txBody>
      </p:sp>
      <p:sp>
        <p:nvSpPr>
          <p:cNvPr id="15" name="item-5">
            <a:extLst xmlns:a="http://schemas.openxmlformats.org/drawingml/2006/main">
              <a:ext uri="{FF2B5EF4-FFF2-40B4-BE49-F238E27FC236}">
                <a16:creationId xmlns:a16="http://schemas.microsoft.com/office/drawing/2014/main" id="{ECCEF332-9B5F-4F04-915A-D0E0ABA7BECF}"/>
              </a:ext>
            </a:extLst>
          </p:cNvPr>
          <p:cNvSpPr>
            <a:spLocks xmlns:a="http://schemas.openxmlformats.org/drawingml/2006/main" noGrp="1"/>
          </p:cNvSpPr>
          <p:nvPr/>
        </p:nvSpPr>
        <p:spPr>
          <a:xfrm xmlns:a="http://schemas.openxmlformats.org/drawingml/2006/main">
            <a:off x="1200150" y="517207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Primeros auxilios / DEA / SDS / zona fresca: __________</a:t>
            </a:r>
          </a:p>
        </p:txBody>
      </p:sp>
      <p:sp>
        <p:nvSpPr>
          <p:cNvPr id="16" name="callout">
            <a:extLst xmlns:a="http://schemas.openxmlformats.org/drawingml/2006/main">
              <a:ext uri="{FF2B5EF4-FFF2-40B4-BE49-F238E27FC236}">
                <a16:creationId xmlns:a16="http://schemas.microsoft.com/office/drawing/2014/main" id="{EE8C2E1F-3283-4199-92EA-B4D2BC012910}"/>
              </a:ext>
            </a:extLst>
          </p:cNvPr>
          <p:cNvSpPr>
            <a:spLocks xmlns:a="http://schemas.openxmlformats.org/drawingml/2006/main" noGrp="1"/>
          </p:cNvSpPr>
          <p:nvPr/>
        </p:nvSpPr>
        <p:spPr>
          <a:xfrm xmlns:a="http://schemas.openxmlformats.org/drawingml/2006/main">
            <a:off x="8572500" y="1943100"/>
            <a:ext cx="300990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7" name="callout-label">
            <a:extLst xmlns:a="http://schemas.openxmlformats.org/drawingml/2006/main">
              <a:ext uri="{FF2B5EF4-FFF2-40B4-BE49-F238E27FC236}">
                <a16:creationId xmlns:a16="http://schemas.microsoft.com/office/drawing/2014/main" id="{D6EBAAAE-D638-4605-A04A-5865FABC160B}"/>
              </a:ext>
            </a:extLst>
          </p:cNvPr>
          <p:cNvSpPr>
            <a:spLocks xmlns:a="http://schemas.openxmlformats.org/drawingml/2006/main" noGrp="1"/>
          </p:cNvSpPr>
          <p:nvPr/>
        </p:nvSpPr>
        <p:spPr>
          <a:xfrm xmlns:a="http://schemas.openxmlformats.org/drawingml/2006/main">
            <a:off x="8820150" y="2209800"/>
            <a:ext cx="25146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COMPLETE EN EL SITIO</a:t>
            </a:r>
          </a:p>
        </p:txBody>
      </p:sp>
      <p:sp>
        <p:nvSpPr>
          <p:cNvPr id="18" name="callout-text">
            <a:extLst xmlns:a="http://schemas.openxmlformats.org/drawingml/2006/main">
              <a:ext uri="{FF2B5EF4-FFF2-40B4-BE49-F238E27FC236}">
                <a16:creationId xmlns:a16="http://schemas.microsoft.com/office/drawing/2014/main" id="{D51914FB-1814-4EA9-91B0-486CFE1DB7BB}"/>
              </a:ext>
            </a:extLst>
          </p:cNvPr>
          <p:cNvSpPr>
            <a:spLocks xmlns:a="http://schemas.openxmlformats.org/drawingml/2006/main" noGrp="1"/>
          </p:cNvSpPr>
          <p:nvPr/>
        </p:nvSpPr>
        <p:spPr>
          <a:xfrm xmlns:a="http://schemas.openxmlformats.org/drawingml/2006/main">
            <a:off x="8820150" y="3076575"/>
            <a:ext cx="251460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025" b="1">
                <a:solidFill>
                  <a:srgbClr val="FFFFFF"/>
                </a:solidFill>
                <a:latin typeface="Arial"/>
                <a:ea typeface="Arial"/>
                <a:cs typeface="Arial"/>
              </a:defRPr>
            </a:lvl1pPr>
            <a:lvl2pPr>
              <a:buNone/>
              <a:defRPr sz="2025" b="1">
                <a:solidFill>
                  <a:srgbClr val="FFFFFF"/>
                </a:solidFill>
                <a:latin typeface="Arial"/>
                <a:ea typeface="Arial"/>
                <a:cs typeface="Arial"/>
              </a:defRPr>
            </a:lvl2pPr>
            <a:lvl3pPr>
              <a:buNone/>
              <a:defRPr sz="2025" b="1">
                <a:solidFill>
                  <a:srgbClr val="FFFFFF"/>
                </a:solidFill>
                <a:latin typeface="Arial"/>
                <a:ea typeface="Arial"/>
                <a:cs typeface="Arial"/>
              </a:defRPr>
            </a:lvl3pPr>
            <a:lvl4pPr>
              <a:buNone/>
              <a:defRPr sz="2025" b="1">
                <a:solidFill>
                  <a:srgbClr val="FFFFFF"/>
                </a:solidFill>
                <a:latin typeface="Arial"/>
                <a:ea typeface="Arial"/>
                <a:cs typeface="Arial"/>
              </a:defRPr>
            </a:lvl4pPr>
            <a:lvl5pPr>
              <a:buNone/>
              <a:defRPr sz="2025" b="1">
                <a:solidFill>
                  <a:srgbClr val="FFFFFF"/>
                </a:solidFill>
                <a:latin typeface="Arial"/>
                <a:ea typeface="Arial"/>
                <a:cs typeface="Arial"/>
              </a:defRPr>
            </a:lvl5pPr>
            <a:lvl6pPr>
              <a:buNone/>
              <a:defRPr sz="2025" b="1">
                <a:solidFill>
                  <a:srgbClr val="FFFFFF"/>
                </a:solidFill>
                <a:latin typeface="Arial"/>
                <a:ea typeface="Arial"/>
                <a:cs typeface="Arial"/>
              </a:defRPr>
            </a:lvl6pPr>
            <a:lvl7pPr>
              <a:buNone/>
              <a:defRPr sz="2025" b="1">
                <a:solidFill>
                  <a:srgbClr val="FFFFFF"/>
                </a:solidFill>
                <a:latin typeface="Arial"/>
                <a:ea typeface="Arial"/>
                <a:cs typeface="Arial"/>
              </a:defRPr>
            </a:lvl7pPr>
            <a:lvl8pPr>
              <a:buNone/>
              <a:defRPr sz="2025" b="1">
                <a:solidFill>
                  <a:srgbClr val="FFFFFF"/>
                </a:solidFill>
                <a:latin typeface="Arial"/>
                <a:ea typeface="Arial"/>
                <a:cs typeface="Arial"/>
              </a:defRPr>
            </a:lvl8pPr>
            <a:lvl9pPr>
              <a:buNone/>
              <a:defRPr sz="2025" b="1">
                <a:solidFill>
                  <a:srgbClr val="FFFFFF"/>
                </a:solidFill>
                <a:latin typeface="Arial"/>
                <a:ea typeface="Arial"/>
                <a:cs typeface="Arial"/>
              </a:defRPr>
            </a:lvl9pPr>
          </a:lstStyle>
          <a:p xmlns:a="http://schemas.openxmlformats.org/drawingml/2006/main">
            <a:pPr>
              <a:buNone/>
              <a:defRPr sz="2025" b="1">
                <a:solidFill>
                  <a:srgbClr val="FFFFFF"/>
                </a:solidFill>
                <a:latin typeface="Arial"/>
                <a:ea typeface="Arial"/>
                <a:cs typeface="Arial"/>
              </a:defRPr>
            </a:pPr>
            <a:r>
              <a:rPr sz="2025" b="1">
                <a:solidFill>
                  <a:srgbClr val="FFFFFF"/>
                </a:solidFill>
                <a:latin typeface="Arial"/>
                <a:ea typeface="Arial"/>
                <a:cs typeface="Arial"/>
              </a:rPr>
              <a:t>Nadie inicia la asignación sin comprender el plan del sitio</a:t>
            </a:r>
          </a:p>
        </p:txBody>
      </p:sp>
      <p:sp>
        <p:nvSpPr>
          <p:cNvPr id="20" name="company-footer">
            <a:extLst xmlns:a="http://schemas.openxmlformats.org/drawingml/2006/main">
              <a:ext uri="{FF2B5EF4-FFF2-40B4-BE49-F238E27FC236}">
                <a16:creationId xmlns:a16="http://schemas.microsoft.com/office/drawing/2014/main" id="{FA1D41D6-C4B4-44E4-84F9-464461EAA5EF}"/>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627096720"/>
      </p:ext>
    </p:extLst>
  </p:cSld>
</p:sld>
</file>

<file path=ppt/slides/slide33.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3A3634CE-1E27-4D0D-AE73-393E87EDF0F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283F11B5-5D67-4ADE-AEBC-8AF2B73AD81B}"/>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Situaciones por oficio</a:t>
            </a:r>
          </a:p>
        </p:txBody>
      </p:sp>
      <p:sp>
        <p:nvSpPr>
          <p:cNvPr id="3" name="slide-number">
            <a:extLst xmlns:a="http://schemas.openxmlformats.org/drawingml/2006/main">
              <a:ext uri="{FF2B5EF4-FFF2-40B4-BE49-F238E27FC236}">
                <a16:creationId xmlns:a16="http://schemas.microsoft.com/office/drawing/2014/main" id="{1302C1FD-E22C-4062-94B1-5D897888C670}"/>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33</a:t>
            </a:r>
          </a:p>
        </p:txBody>
      </p:sp>
      <p:sp>
        <p:nvSpPr>
          <p:cNvPr id="4" name="item-number-0">
            <a:extLst xmlns:a="http://schemas.openxmlformats.org/drawingml/2006/main">
              <a:ext uri="{FF2B5EF4-FFF2-40B4-BE49-F238E27FC236}">
                <a16:creationId xmlns:a16="http://schemas.microsoft.com/office/drawing/2014/main" id="{39E6C7B2-39B5-4E34-861E-95CCC57CFD9F}"/>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C172FFA3-2CCE-487C-971B-E27D363B838D}"/>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Mecánico industrial</a:t>
            </a:r>
          </a:p>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El transportador está parado, pero nadie verificó el aislamiento.</a:t>
            </a:r>
          </a:p>
        </p:txBody>
      </p:sp>
      <p:sp>
        <p:nvSpPr>
          <p:cNvPr id="6" name="item-number-1">
            <a:extLst xmlns:a="http://schemas.openxmlformats.org/drawingml/2006/main">
              <a:ext uri="{FF2B5EF4-FFF2-40B4-BE49-F238E27FC236}">
                <a16:creationId xmlns:a16="http://schemas.microsoft.com/office/drawing/2014/main" id="{FA999F3B-CDE8-4F90-8FFA-DF7939049E17}"/>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7969570E-FAB2-4410-9B97-A5CB301F8A19}"/>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Montador de acero</a:t>
            </a:r>
          </a:p>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La siguiente conexión queda fuera del área protegida.</a:t>
            </a:r>
          </a:p>
        </p:txBody>
      </p:sp>
      <p:sp>
        <p:nvSpPr>
          <p:cNvPr id="8" name="item-number-2">
            <a:extLst xmlns:a="http://schemas.openxmlformats.org/drawingml/2006/main">
              <a:ext uri="{FF2B5EF4-FFF2-40B4-BE49-F238E27FC236}">
                <a16:creationId xmlns:a16="http://schemas.microsoft.com/office/drawing/2014/main" id="{CE92BBCD-4BD3-4238-BD47-C5C483741BF3}"/>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0445FBA3-42AB-48B3-8E90-C43FBECD6969}"/>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Aparejador</a:t>
            </a:r>
          </a:p>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La etiqueta de identificación de la eslinga es ilegible.</a:t>
            </a:r>
          </a:p>
        </p:txBody>
      </p:sp>
      <p:sp>
        <p:nvSpPr>
          <p:cNvPr id="10" name="item-number-3">
            <a:extLst xmlns:a="http://schemas.openxmlformats.org/drawingml/2006/main">
              <a:ext uri="{FF2B5EF4-FFF2-40B4-BE49-F238E27FC236}">
                <a16:creationId xmlns:a16="http://schemas.microsoft.com/office/drawing/2014/main" id="{C47FB484-D406-43AB-A7C7-2DA8622B59B2}"/>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D468EE4E-BD2D-41F4-A86D-B7743C6993BF}"/>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Todos los oficios</a:t>
            </a:r>
          </a:p>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Un compañero presenta confusión por el calor.</a:t>
            </a:r>
          </a:p>
        </p:txBody>
      </p:sp>
      <p:sp>
        <p:nvSpPr>
          <p:cNvPr id="12" name="callout">
            <a:extLst xmlns:a="http://schemas.openxmlformats.org/drawingml/2006/main">
              <a:ext uri="{FF2B5EF4-FFF2-40B4-BE49-F238E27FC236}">
                <a16:creationId xmlns:a16="http://schemas.microsoft.com/office/drawing/2014/main" id="{A08EA64E-D37E-4D4A-8024-F7F02790438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02770CAF-BA6C-4866-971F-C931911425B1}"/>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CONVERSACIÓN CON LA CUADRILLA</a:t>
            </a:r>
          </a:p>
        </p:txBody>
      </p:sp>
      <p:sp>
        <p:nvSpPr>
          <p:cNvPr id="14" name="callout-text">
            <a:extLst xmlns:a="http://schemas.openxmlformats.org/drawingml/2006/main">
              <a:ext uri="{FF2B5EF4-FFF2-40B4-BE49-F238E27FC236}">
                <a16:creationId xmlns:a16="http://schemas.microsoft.com/office/drawing/2014/main" id="{5634E91A-27AB-47C3-819F-67654430EEFC}"/>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¿Cuál es el peligro?</a:t>
            </a:r>
          </a:p>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¿Qué debe pasar antes de continuar?</a:t>
            </a:r>
          </a:p>
        </p:txBody>
      </p:sp>
      <p:sp>
        <p:nvSpPr>
          <p:cNvPr id="16" name="company-footer">
            <a:extLst xmlns:a="http://schemas.openxmlformats.org/drawingml/2006/main">
              <a:ext uri="{FF2B5EF4-FFF2-40B4-BE49-F238E27FC236}">
                <a16:creationId xmlns:a16="http://schemas.microsoft.com/office/drawing/2014/main" id="{29B74EA7-45EB-4C23-A78D-F6692C977574}"/>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441128257"/>
      </p:ext>
    </p:extLst>
  </p:cSld>
</p:sld>
</file>

<file path=ppt/slides/slide34.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CD830157-7442-4315-B7AA-8535EBDE51FB}"/>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E4EA55A7-91EE-4618-8EF7-679FEE337136}"/>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Repaso de conocimientos 1</a:t>
            </a:r>
          </a:p>
        </p:txBody>
      </p:sp>
      <p:sp>
        <p:nvSpPr>
          <p:cNvPr id="3" name="slide-number">
            <a:extLst xmlns:a="http://schemas.openxmlformats.org/drawingml/2006/main">
              <a:ext uri="{FF2B5EF4-FFF2-40B4-BE49-F238E27FC236}">
                <a16:creationId xmlns:a16="http://schemas.microsoft.com/office/drawing/2014/main" id="{1BDB3CD5-43E6-430F-B111-C617C6ABAE6D}"/>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34</a:t>
            </a:r>
          </a:p>
        </p:txBody>
      </p:sp>
      <p:sp>
        <p:nvSpPr>
          <p:cNvPr id="4" name="item-number-0">
            <a:extLst xmlns:a="http://schemas.openxmlformats.org/drawingml/2006/main">
              <a:ext uri="{FF2B5EF4-FFF2-40B4-BE49-F238E27FC236}">
                <a16:creationId xmlns:a16="http://schemas.microsoft.com/office/drawing/2014/main" id="{9E5B619E-2726-4939-85E7-C3FA17286FDE}"/>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4C78A0E7-C307-4593-A760-D5D55C73D858}"/>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Falta el resguardo de una esmeriladora. ¿Qué hace?</a:t>
            </a:r>
          </a:p>
        </p:txBody>
      </p:sp>
      <p:sp>
        <p:nvSpPr>
          <p:cNvPr id="6" name="item-number-1">
            <a:extLst xmlns:a="http://schemas.openxmlformats.org/drawingml/2006/main">
              <a:ext uri="{FF2B5EF4-FFF2-40B4-BE49-F238E27FC236}">
                <a16:creationId xmlns:a16="http://schemas.microsoft.com/office/drawing/2014/main" id="{13A14795-750C-4F23-90F1-F7FC3BF67349}"/>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9024FB4A-3A3E-462D-A528-726B842E0B0B}"/>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¿Esta orientación puede otorgar una tarjeta OSHA 10?</a:t>
            </a:r>
          </a:p>
        </p:txBody>
      </p:sp>
      <p:sp>
        <p:nvSpPr>
          <p:cNvPr id="8" name="item-number-2">
            <a:extLst xmlns:a="http://schemas.openxmlformats.org/drawingml/2006/main">
              <a:ext uri="{FF2B5EF4-FFF2-40B4-BE49-F238E27FC236}">
                <a16:creationId xmlns:a16="http://schemas.microsoft.com/office/drawing/2014/main" id="{C7AEBB8D-1D0F-4E49-B1B8-3E449FF2893E}"/>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E26E33CD-F250-498A-BE79-6D30182FCB9E}"/>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¿A quién avisa si un peligro del sitio sigue sin resolverse?</a:t>
            </a:r>
          </a:p>
        </p:txBody>
      </p:sp>
      <p:sp>
        <p:nvSpPr>
          <p:cNvPr id="10" name="item-number-3">
            <a:extLst xmlns:a="http://schemas.openxmlformats.org/drawingml/2006/main">
              <a:ext uri="{FF2B5EF4-FFF2-40B4-BE49-F238E27FC236}">
                <a16:creationId xmlns:a16="http://schemas.microsoft.com/office/drawing/2014/main" id="{5F5090A7-1E0E-41B7-B148-366C62A34AF8}"/>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5181950B-5AF8-4256-B41E-A38AAA37354A}"/>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¿Basta el botón de paro para dar servicio seguro a un transportador?</a:t>
            </a:r>
          </a:p>
        </p:txBody>
      </p:sp>
      <p:sp>
        <p:nvSpPr>
          <p:cNvPr id="12" name="callout">
            <a:extLst xmlns:a="http://schemas.openxmlformats.org/drawingml/2006/main">
              <a:ext uri="{FF2B5EF4-FFF2-40B4-BE49-F238E27FC236}">
                <a16:creationId xmlns:a16="http://schemas.microsoft.com/office/drawing/2014/main" id="{B5317E37-5624-45C1-AD31-ED8874CB32C4}"/>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5C9C5E73-A916-4071-8265-4585E4EE6663}"/>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PREGUNTAS A LA CUADRILLA</a:t>
            </a:r>
          </a:p>
        </p:txBody>
      </p:sp>
      <p:sp>
        <p:nvSpPr>
          <p:cNvPr id="14" name="callout-text">
            <a:extLst xmlns:a="http://schemas.openxmlformats.org/drawingml/2006/main">
              <a:ext uri="{FF2B5EF4-FFF2-40B4-BE49-F238E27FC236}">
                <a16:creationId xmlns:a16="http://schemas.microsoft.com/office/drawing/2014/main" id="{538B2A69-6886-4E46-AC3E-69B6F8B654E8}"/>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Explique la acción segura con sus propias palabras</a:t>
            </a:r>
          </a:p>
        </p:txBody>
      </p:sp>
      <p:sp>
        <p:nvSpPr>
          <p:cNvPr id="16" name="company-footer">
            <a:extLst xmlns:a="http://schemas.openxmlformats.org/drawingml/2006/main">
              <a:ext uri="{FF2B5EF4-FFF2-40B4-BE49-F238E27FC236}">
                <a16:creationId xmlns:a16="http://schemas.microsoft.com/office/drawing/2014/main" id="{F325258B-8115-4F37-A649-AFEF17354248}"/>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295730042"/>
      </p:ext>
    </p:extLst>
  </p:cSld>
</p:sld>
</file>

<file path=ppt/slides/slide35.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F9DBBFF6-8126-4386-AC15-B503E9D78B45}"/>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A8BD4BCA-7ED8-48C5-9C16-251AB4070CD8}"/>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Repaso de conocimientos 2</a:t>
            </a:r>
          </a:p>
        </p:txBody>
      </p:sp>
      <p:sp>
        <p:nvSpPr>
          <p:cNvPr id="3" name="slide-number">
            <a:extLst xmlns:a="http://schemas.openxmlformats.org/drawingml/2006/main">
              <a:ext uri="{FF2B5EF4-FFF2-40B4-BE49-F238E27FC236}">
                <a16:creationId xmlns:a16="http://schemas.microsoft.com/office/drawing/2014/main" id="{87011873-27C8-4DCE-B391-C0931633B3B7}"/>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35</a:t>
            </a:r>
          </a:p>
        </p:txBody>
      </p:sp>
      <p:sp>
        <p:nvSpPr>
          <p:cNvPr id="4" name="item-number-0">
            <a:extLst xmlns:a="http://schemas.openxmlformats.org/drawingml/2006/main">
              <a:ext uri="{FF2B5EF4-FFF2-40B4-BE49-F238E27FC236}">
                <a16:creationId xmlns:a16="http://schemas.microsoft.com/office/drawing/2014/main" id="{DE0AC3D7-F961-4534-88D3-3DAEB91A5955}"/>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05</a:t>
            </a:r>
          </a:p>
        </p:txBody>
      </p:sp>
      <p:sp>
        <p:nvSpPr>
          <p:cNvPr id="5" name="item-0">
            <a:extLst xmlns:a="http://schemas.openxmlformats.org/drawingml/2006/main">
              <a:ext uri="{FF2B5EF4-FFF2-40B4-BE49-F238E27FC236}">
                <a16:creationId xmlns:a16="http://schemas.microsoft.com/office/drawing/2014/main" id="{B76BAEA7-78A8-466F-ADED-999C79825D21}"/>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¿Qué hace con una eslinga dañada o sin identificación?</a:t>
            </a:r>
          </a:p>
        </p:txBody>
      </p:sp>
      <p:sp>
        <p:nvSpPr>
          <p:cNvPr id="6" name="item-number-1">
            <a:extLst xmlns:a="http://schemas.openxmlformats.org/drawingml/2006/main">
              <a:ext uri="{FF2B5EF4-FFF2-40B4-BE49-F238E27FC236}">
                <a16:creationId xmlns:a16="http://schemas.microsoft.com/office/drawing/2014/main" id="{EA4BCEDE-F996-47A6-A3C3-C03C4D4A8D34}"/>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06</a:t>
            </a:r>
          </a:p>
        </p:txBody>
      </p:sp>
      <p:sp>
        <p:nvSpPr>
          <p:cNvPr id="7" name="item-1">
            <a:extLst xmlns:a="http://schemas.openxmlformats.org/drawingml/2006/main">
              <a:ext uri="{FF2B5EF4-FFF2-40B4-BE49-F238E27FC236}">
                <a16:creationId xmlns:a16="http://schemas.microsoft.com/office/drawing/2014/main" id="{DD90A13E-E19D-423A-A928-6F2D0D6477AC}"/>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¿Puede entrar a un espacio confinado para rescatar a un compañero?</a:t>
            </a:r>
          </a:p>
        </p:txBody>
      </p:sp>
      <p:sp>
        <p:nvSpPr>
          <p:cNvPr id="8" name="item-number-2">
            <a:extLst xmlns:a="http://schemas.openxmlformats.org/drawingml/2006/main">
              <a:ext uri="{FF2B5EF4-FFF2-40B4-BE49-F238E27FC236}">
                <a16:creationId xmlns:a16="http://schemas.microsoft.com/office/drawing/2014/main" id="{DF0EE61F-D078-45AC-A75B-B501D9222B37}"/>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07</a:t>
            </a:r>
          </a:p>
        </p:txBody>
      </p:sp>
      <p:sp>
        <p:nvSpPr>
          <p:cNvPr id="9" name="item-2">
            <a:extLst xmlns:a="http://schemas.openxmlformats.org/drawingml/2006/main">
              <a:ext uri="{FF2B5EF4-FFF2-40B4-BE49-F238E27FC236}">
                <a16:creationId xmlns:a16="http://schemas.microsoft.com/office/drawing/2014/main" id="{6DAD06E9-69B9-4D6E-ABC5-4D4249036A00}"/>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Un trabajador presenta confusión por calor. ¿Qué hace?</a:t>
            </a:r>
          </a:p>
        </p:txBody>
      </p:sp>
      <p:sp>
        <p:nvSpPr>
          <p:cNvPr id="10" name="item-number-3">
            <a:extLst xmlns:a="http://schemas.openxmlformats.org/drawingml/2006/main">
              <a:ext uri="{FF2B5EF4-FFF2-40B4-BE49-F238E27FC236}">
                <a16:creationId xmlns:a16="http://schemas.microsoft.com/office/drawing/2014/main" id="{74C7E4E0-9BE4-45BF-9BC2-36478E39FFC1}"/>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08</a:t>
            </a:r>
          </a:p>
        </p:txBody>
      </p:sp>
      <p:sp>
        <p:nvSpPr>
          <p:cNvPr id="11" name="item-3">
            <a:extLst xmlns:a="http://schemas.openxmlformats.org/drawingml/2006/main">
              <a:ext uri="{FF2B5EF4-FFF2-40B4-BE49-F238E27FC236}">
                <a16:creationId xmlns:a16="http://schemas.microsoft.com/office/drawing/2014/main" id="{E45F16AD-6A85-4C09-BC8F-834B398E4B61}"/>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¿Qué confirma antes de usar un sistema de detención de caídas?</a:t>
            </a:r>
          </a:p>
        </p:txBody>
      </p:sp>
      <p:sp>
        <p:nvSpPr>
          <p:cNvPr id="12" name="callout">
            <a:extLst xmlns:a="http://schemas.openxmlformats.org/drawingml/2006/main">
              <a:ext uri="{FF2B5EF4-FFF2-40B4-BE49-F238E27FC236}">
                <a16:creationId xmlns:a16="http://schemas.microsoft.com/office/drawing/2014/main" id="{62F019D9-E0EF-4D7F-91F5-978CFA0F2FB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870B522B-88BD-451E-8751-84824927F3D7}"/>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CONVERSE Y DEMUESTRE</a:t>
            </a:r>
          </a:p>
        </p:txBody>
      </p:sp>
      <p:sp>
        <p:nvSpPr>
          <p:cNvPr id="14" name="callout-text">
            <a:extLst xmlns:a="http://schemas.openxmlformats.org/drawingml/2006/main">
              <a:ext uri="{FF2B5EF4-FFF2-40B4-BE49-F238E27FC236}">
                <a16:creationId xmlns:a16="http://schemas.microsoft.com/office/drawing/2014/main" id="{DAB8F662-88FE-4D29-AA50-18D279172A89}"/>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Aclare las respuestas incorrectas antes de la asignación</a:t>
            </a:r>
          </a:p>
        </p:txBody>
      </p:sp>
      <p:sp>
        <p:nvSpPr>
          <p:cNvPr id="16" name="company-footer">
            <a:extLst xmlns:a="http://schemas.openxmlformats.org/drawingml/2006/main">
              <a:ext uri="{FF2B5EF4-FFF2-40B4-BE49-F238E27FC236}">
                <a16:creationId xmlns:a16="http://schemas.microsoft.com/office/drawing/2014/main" id="{3B5C36CF-C449-405A-AA2B-7B43932246E6}"/>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421401859"/>
      </p:ext>
    </p:extLst>
  </p:cSld>
</p:sld>
</file>

<file path=ppt/slides/slide36.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AA9B7382-43D4-4238-A089-322276A9D35C}"/>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45267869-9CA2-4CD5-AD71-CD9FA1D83661}"/>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Repaso de conocimientos 3</a:t>
            </a:r>
          </a:p>
        </p:txBody>
      </p:sp>
      <p:sp>
        <p:nvSpPr>
          <p:cNvPr id="3" name="slide-number">
            <a:extLst xmlns:a="http://schemas.openxmlformats.org/drawingml/2006/main">
              <a:ext uri="{FF2B5EF4-FFF2-40B4-BE49-F238E27FC236}">
                <a16:creationId xmlns:a16="http://schemas.microsoft.com/office/drawing/2014/main" id="{7927B1CA-AFCA-400F-8781-7AA16DDB0884}"/>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36</a:t>
            </a:r>
          </a:p>
        </p:txBody>
      </p:sp>
      <p:sp>
        <p:nvSpPr>
          <p:cNvPr id="4" name="item-number-0">
            <a:extLst xmlns:a="http://schemas.openxmlformats.org/drawingml/2006/main">
              <a:ext uri="{FF2B5EF4-FFF2-40B4-BE49-F238E27FC236}">
                <a16:creationId xmlns:a16="http://schemas.microsoft.com/office/drawing/2014/main" id="{9F9045FF-51AC-4163-B934-48F51A5E39D2}"/>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09</a:t>
            </a:r>
          </a:p>
        </p:txBody>
      </p:sp>
      <p:sp>
        <p:nvSpPr>
          <p:cNvPr id="5" name="item-0">
            <a:extLst xmlns:a="http://schemas.openxmlformats.org/drawingml/2006/main">
              <a:ext uri="{FF2B5EF4-FFF2-40B4-BE49-F238E27FC236}">
                <a16:creationId xmlns:a16="http://schemas.microsoft.com/office/drawing/2014/main" id="{56D56B96-CEA1-4B39-B06E-65B5672FF78D}"/>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¿Una presentación basta para calificarlo como operador de montacargas?</a:t>
            </a:r>
          </a:p>
        </p:txBody>
      </p:sp>
      <p:sp>
        <p:nvSpPr>
          <p:cNvPr id="6" name="item-number-1">
            <a:extLst xmlns:a="http://schemas.openxmlformats.org/drawingml/2006/main">
              <a:ext uri="{FF2B5EF4-FFF2-40B4-BE49-F238E27FC236}">
                <a16:creationId xmlns:a16="http://schemas.microsoft.com/office/drawing/2014/main" id="{25D295EF-C1DF-4448-A73B-4480874BA4A6}"/>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10</a:t>
            </a:r>
          </a:p>
        </p:txBody>
      </p:sp>
      <p:sp>
        <p:nvSpPr>
          <p:cNvPr id="7" name="item-1">
            <a:extLst xmlns:a="http://schemas.openxmlformats.org/drawingml/2006/main">
              <a:ext uri="{FF2B5EF4-FFF2-40B4-BE49-F238E27FC236}">
                <a16:creationId xmlns:a16="http://schemas.microsoft.com/office/drawing/2014/main" id="{A374E48E-B3F6-4BE2-897C-BA1B98DBB7C7}"/>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¿Cualquier trabajador puede limpiar un derrame químico desconocido?</a:t>
            </a:r>
          </a:p>
        </p:txBody>
      </p:sp>
      <p:sp>
        <p:nvSpPr>
          <p:cNvPr id="8" name="item-number-2">
            <a:extLst xmlns:a="http://schemas.openxmlformats.org/drawingml/2006/main">
              <a:ext uri="{FF2B5EF4-FFF2-40B4-BE49-F238E27FC236}">
                <a16:creationId xmlns:a16="http://schemas.microsoft.com/office/drawing/2014/main" id="{10791F4E-C987-49AD-8302-1DC23C4E8807}"/>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11</a:t>
            </a:r>
          </a:p>
        </p:txBody>
      </p:sp>
      <p:sp>
        <p:nvSpPr>
          <p:cNvPr id="9" name="item-2">
            <a:extLst xmlns:a="http://schemas.openxmlformats.org/drawingml/2006/main">
              <a:ext uri="{FF2B5EF4-FFF2-40B4-BE49-F238E27FC236}">
                <a16:creationId xmlns:a16="http://schemas.microsoft.com/office/drawing/2014/main" id="{104A64E8-AF0F-48BA-B220-7B16A425AB46}"/>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¿Es seguro exponerse a 90 dBA durante un turno ilimitado?</a:t>
            </a:r>
          </a:p>
        </p:txBody>
      </p:sp>
      <p:sp>
        <p:nvSpPr>
          <p:cNvPr id="10" name="item-number-3">
            <a:extLst xmlns:a="http://schemas.openxmlformats.org/drawingml/2006/main">
              <a:ext uri="{FF2B5EF4-FFF2-40B4-BE49-F238E27FC236}">
                <a16:creationId xmlns:a16="http://schemas.microsoft.com/office/drawing/2014/main" id="{B8E33D9C-CFB4-43F6-B511-6A0E04E7DF2E}"/>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12</a:t>
            </a:r>
          </a:p>
        </p:txBody>
      </p:sp>
      <p:sp>
        <p:nvSpPr>
          <p:cNvPr id="11" name="item-3">
            <a:extLst xmlns:a="http://schemas.openxmlformats.org/drawingml/2006/main">
              <a:ext uri="{FF2B5EF4-FFF2-40B4-BE49-F238E27FC236}">
                <a16:creationId xmlns:a16="http://schemas.microsoft.com/office/drawing/2014/main" id="{E8764C85-8A54-48FB-9533-A3C4EABD700B}"/>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¿Puede pararse en las barandas de una plataforma para alcanzar?</a:t>
            </a:r>
          </a:p>
        </p:txBody>
      </p:sp>
      <p:sp>
        <p:nvSpPr>
          <p:cNvPr id="12" name="callout">
            <a:extLst xmlns:a="http://schemas.openxmlformats.org/drawingml/2006/main">
              <a:ext uri="{FF2B5EF4-FFF2-40B4-BE49-F238E27FC236}">
                <a16:creationId xmlns:a16="http://schemas.microsoft.com/office/drawing/2014/main" id="{362179FC-DC86-4CC0-B33C-CC8A7C77C276}"/>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B6D7FB81-EC06-4312-B43C-2C5BCDA9E965}"/>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REPASO DE LOS LÍMITES</a:t>
            </a:r>
          </a:p>
        </p:txBody>
      </p:sp>
      <p:sp>
        <p:nvSpPr>
          <p:cNvPr id="14" name="callout-text">
            <a:extLst xmlns:a="http://schemas.openxmlformats.org/drawingml/2006/main">
              <a:ext uri="{FF2B5EF4-FFF2-40B4-BE49-F238E27FC236}">
                <a16:creationId xmlns:a16="http://schemas.microsoft.com/office/drawing/2014/main" id="{FA438864-4B5A-4BBE-B64A-1B2B0F3CFD64}"/>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La capacitación debe corresponder a la tarea, equipo y lugar de trabajo</a:t>
            </a:r>
          </a:p>
        </p:txBody>
      </p:sp>
      <p:sp>
        <p:nvSpPr>
          <p:cNvPr id="16" name="company-footer">
            <a:extLst xmlns:a="http://schemas.openxmlformats.org/drawingml/2006/main">
              <a:ext uri="{FF2B5EF4-FFF2-40B4-BE49-F238E27FC236}">
                <a16:creationId xmlns:a16="http://schemas.microsoft.com/office/drawing/2014/main" id="{59CF3CDB-A2D6-4BB5-9B1A-AF72E6953AFD}"/>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1850269299"/>
      </p:ext>
    </p:extLst>
  </p:cSld>
</p:sld>
</file>

<file path=ppt/slides/slide37.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9" name="top-rule">
            <a:extLst xmlns:a="http://schemas.openxmlformats.org/drawingml/2006/main">
              <a:ext uri="{FF2B5EF4-FFF2-40B4-BE49-F238E27FC236}">
                <a16:creationId xmlns:a16="http://schemas.microsoft.com/office/drawing/2014/main" id="{21BA3661-3A3F-46EC-835F-62681C3718BD}"/>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CE904B84-D1C2-426B-8D0D-BCBF7AC8DD50}"/>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Constancia de participación en la orientación</a:t>
            </a:r>
          </a:p>
        </p:txBody>
      </p:sp>
      <p:sp>
        <p:nvSpPr>
          <p:cNvPr id="3" name="slide-number">
            <a:extLst xmlns:a="http://schemas.openxmlformats.org/drawingml/2006/main">
              <a:ext uri="{FF2B5EF4-FFF2-40B4-BE49-F238E27FC236}">
                <a16:creationId xmlns:a16="http://schemas.microsoft.com/office/drawing/2014/main" id="{F80AC3B0-7749-42A2-B6C8-7541CCD6A1FF}"/>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37</a:t>
            </a:r>
          </a:p>
        </p:txBody>
      </p:sp>
      <p:sp>
        <p:nvSpPr>
          <p:cNvPr id="4" name="item-number-0">
            <a:extLst xmlns:a="http://schemas.openxmlformats.org/drawingml/2006/main">
              <a:ext uri="{FF2B5EF4-FFF2-40B4-BE49-F238E27FC236}">
                <a16:creationId xmlns:a16="http://schemas.microsoft.com/office/drawing/2014/main" id="{16E2460C-3210-4726-ACF0-F0D67872D66D}"/>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F023C167-5332-4EDD-BD10-A3E8E7916252}"/>
              </a:ext>
            </a:extLst>
          </p:cNvPr>
          <p:cNvSpPr>
            <a:spLocks xmlns:a="http://schemas.openxmlformats.org/drawingml/2006/main" noGrp="1"/>
          </p:cNvSpPr>
          <p:nvPr/>
        </p:nvSpPr>
        <p:spPr>
          <a:xfrm xmlns:a="http://schemas.openxmlformats.org/drawingml/2006/main">
            <a:off x="1200150" y="198120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Nombre / ID del trabajador: ________________________</a:t>
            </a:r>
          </a:p>
        </p:txBody>
      </p:sp>
      <p:sp>
        <p:nvSpPr>
          <p:cNvPr id="6" name="item-number-1">
            <a:extLst xmlns:a="http://schemas.openxmlformats.org/drawingml/2006/main">
              <a:ext uri="{FF2B5EF4-FFF2-40B4-BE49-F238E27FC236}">
                <a16:creationId xmlns:a16="http://schemas.microsoft.com/office/drawing/2014/main" id="{7199333D-D078-41FD-9DBE-AE9006392026}"/>
              </a:ext>
            </a:extLst>
          </p:cNvPr>
          <p:cNvSpPr>
            <a:spLocks xmlns:a="http://schemas.openxmlformats.org/drawingml/2006/main" noGrp="1"/>
          </p:cNvSpPr>
          <p:nvPr/>
        </p:nvSpPr>
        <p:spPr>
          <a:xfrm xmlns:a="http://schemas.openxmlformats.org/drawingml/2006/main">
            <a:off x="609600" y="261937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DF74FF89-DAAE-4A7F-A8B4-48CBCA2DD9DA}"/>
              </a:ext>
            </a:extLst>
          </p:cNvPr>
          <p:cNvSpPr>
            <a:spLocks xmlns:a="http://schemas.openxmlformats.org/drawingml/2006/main" noGrp="1"/>
          </p:cNvSpPr>
          <p:nvPr/>
        </p:nvSpPr>
        <p:spPr>
          <a:xfrm xmlns:a="http://schemas.openxmlformats.org/drawingml/2006/main">
            <a:off x="1200150" y="261937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Sitio / asignación: _______________________________</a:t>
            </a:r>
          </a:p>
        </p:txBody>
      </p:sp>
      <p:sp>
        <p:nvSpPr>
          <p:cNvPr id="8" name="item-number-2">
            <a:extLst xmlns:a="http://schemas.openxmlformats.org/drawingml/2006/main">
              <a:ext uri="{FF2B5EF4-FFF2-40B4-BE49-F238E27FC236}">
                <a16:creationId xmlns:a16="http://schemas.microsoft.com/office/drawing/2014/main" id="{EF65877B-9D4A-421B-9A18-85FB901F3C54}"/>
              </a:ext>
            </a:extLst>
          </p:cNvPr>
          <p:cNvSpPr>
            <a:spLocks xmlns:a="http://schemas.openxmlformats.org/drawingml/2006/main" noGrp="1"/>
          </p:cNvSpPr>
          <p:nvPr/>
        </p:nvSpPr>
        <p:spPr>
          <a:xfrm xmlns:a="http://schemas.openxmlformats.org/drawingml/2006/main">
            <a:off x="609600" y="325755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29AFBE2B-FE79-4DBA-BF3C-C324D116BD4F}"/>
              </a:ext>
            </a:extLst>
          </p:cNvPr>
          <p:cNvSpPr>
            <a:spLocks xmlns:a="http://schemas.openxmlformats.org/drawingml/2006/main" noGrp="1"/>
          </p:cNvSpPr>
          <p:nvPr/>
        </p:nvSpPr>
        <p:spPr>
          <a:xfrm xmlns:a="http://schemas.openxmlformats.org/drawingml/2006/main">
            <a:off x="1200150" y="325755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Instructor / fecha / idioma: ________________________</a:t>
            </a:r>
          </a:p>
        </p:txBody>
      </p:sp>
      <p:sp>
        <p:nvSpPr>
          <p:cNvPr id="10" name="item-number-3">
            <a:extLst xmlns:a="http://schemas.openxmlformats.org/drawingml/2006/main">
              <a:ext uri="{FF2B5EF4-FFF2-40B4-BE49-F238E27FC236}">
                <a16:creationId xmlns:a16="http://schemas.microsoft.com/office/drawing/2014/main" id="{564E1215-EAD7-4D22-B0DA-C3722EA80B2C}"/>
              </a:ext>
            </a:extLst>
          </p:cNvPr>
          <p:cNvSpPr>
            <a:spLocks xmlns:a="http://schemas.openxmlformats.org/drawingml/2006/main" noGrp="1"/>
          </p:cNvSpPr>
          <p:nvPr/>
        </p:nvSpPr>
        <p:spPr>
          <a:xfrm xmlns:a="http://schemas.openxmlformats.org/drawingml/2006/main">
            <a:off x="609600" y="389572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22EF832D-B68B-41A0-9D8B-7588A55C8D1F}"/>
              </a:ext>
            </a:extLst>
          </p:cNvPr>
          <p:cNvSpPr>
            <a:spLocks xmlns:a="http://schemas.openxmlformats.org/drawingml/2006/main" noGrp="1"/>
          </p:cNvSpPr>
          <p:nvPr/>
        </p:nvSpPr>
        <p:spPr>
          <a:xfrm xmlns:a="http://schemas.openxmlformats.org/drawingml/2006/main">
            <a:off x="1200150" y="389572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Firma del trabajador: _____________________________</a:t>
            </a:r>
          </a:p>
        </p:txBody>
      </p:sp>
      <p:sp>
        <p:nvSpPr>
          <p:cNvPr id="12" name="item-number-4">
            <a:extLst xmlns:a="http://schemas.openxmlformats.org/drawingml/2006/main">
              <a:ext uri="{FF2B5EF4-FFF2-40B4-BE49-F238E27FC236}">
                <a16:creationId xmlns:a16="http://schemas.microsoft.com/office/drawing/2014/main" id="{6FC6044C-07EF-401B-AB7A-A5A161D9C4AA}"/>
              </a:ext>
            </a:extLst>
          </p:cNvPr>
          <p:cNvSpPr>
            <a:spLocks xmlns:a="http://schemas.openxmlformats.org/drawingml/2006/main" noGrp="1"/>
          </p:cNvSpPr>
          <p:nvPr/>
        </p:nvSpPr>
        <p:spPr>
          <a:xfrm xmlns:a="http://schemas.openxmlformats.org/drawingml/2006/main">
            <a:off x="609600" y="45339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05</a:t>
            </a:r>
          </a:p>
        </p:txBody>
      </p:sp>
      <p:sp>
        <p:nvSpPr>
          <p:cNvPr id="13" name="item-4">
            <a:extLst xmlns:a="http://schemas.openxmlformats.org/drawingml/2006/main">
              <a:ext uri="{FF2B5EF4-FFF2-40B4-BE49-F238E27FC236}">
                <a16:creationId xmlns:a16="http://schemas.microsoft.com/office/drawing/2014/main" id="{CC91AB15-4949-4304-8310-B6CEEBD01428}"/>
              </a:ext>
            </a:extLst>
          </p:cNvPr>
          <p:cNvSpPr>
            <a:spLocks xmlns:a="http://schemas.openxmlformats.org/drawingml/2006/main" noGrp="1"/>
          </p:cNvSpPr>
          <p:nvPr/>
        </p:nvSpPr>
        <p:spPr>
          <a:xfrm xmlns:a="http://schemas.openxmlformats.org/drawingml/2006/main">
            <a:off x="1200150" y="4533900"/>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Firma del instructor: _____________________________</a:t>
            </a:r>
          </a:p>
        </p:txBody>
      </p:sp>
      <p:sp>
        <p:nvSpPr>
          <p:cNvPr id="14" name="item-number-5">
            <a:extLst xmlns:a="http://schemas.openxmlformats.org/drawingml/2006/main">
              <a:ext uri="{FF2B5EF4-FFF2-40B4-BE49-F238E27FC236}">
                <a16:creationId xmlns:a16="http://schemas.microsoft.com/office/drawing/2014/main" id="{AE9797C0-573B-407A-B02D-DE78154F218D}"/>
              </a:ext>
            </a:extLst>
          </p:cNvPr>
          <p:cNvSpPr>
            <a:spLocks xmlns:a="http://schemas.openxmlformats.org/drawingml/2006/main" noGrp="1"/>
          </p:cNvSpPr>
          <p:nvPr/>
        </p:nvSpPr>
        <p:spPr>
          <a:xfrm xmlns:a="http://schemas.openxmlformats.org/drawingml/2006/main">
            <a:off x="609600" y="5172075"/>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06</a:t>
            </a:r>
          </a:p>
        </p:txBody>
      </p:sp>
      <p:sp>
        <p:nvSpPr>
          <p:cNvPr id="15" name="item-5">
            <a:extLst xmlns:a="http://schemas.openxmlformats.org/drawingml/2006/main">
              <a:ext uri="{FF2B5EF4-FFF2-40B4-BE49-F238E27FC236}">
                <a16:creationId xmlns:a16="http://schemas.microsoft.com/office/drawing/2014/main" id="{ABDDED01-B07F-45B8-94A2-BEC8717C1FF5}"/>
              </a:ext>
            </a:extLst>
          </p:cNvPr>
          <p:cNvSpPr>
            <a:spLocks xmlns:a="http://schemas.openxmlformats.org/drawingml/2006/main" noGrp="1"/>
          </p:cNvSpPr>
          <p:nvPr/>
        </p:nvSpPr>
        <p:spPr>
          <a:xfrm xmlns:a="http://schemas.openxmlformats.org/drawingml/2006/main">
            <a:off x="1200150" y="5172075"/>
            <a:ext cx="7048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875" b="0">
                <a:solidFill>
                  <a:srgbClr val="132A3A"/>
                </a:solidFill>
                <a:latin typeface="Arial"/>
                <a:ea typeface="Arial"/>
                <a:cs typeface="Arial"/>
              </a:defRPr>
            </a:defPPr>
            <a:lvl1pPr>
              <a:buNone/>
              <a:defRPr sz="2025" b="0">
                <a:solidFill>
                  <a:srgbClr val="132A3A"/>
                </a:solidFill>
                <a:latin typeface="Arial"/>
                <a:ea typeface="Arial"/>
                <a:cs typeface="Arial"/>
              </a:defRPr>
            </a:lvl1pPr>
            <a:lvl2pPr>
              <a:buNone/>
              <a:defRPr sz="2025" b="0">
                <a:solidFill>
                  <a:srgbClr val="132A3A"/>
                </a:solidFill>
                <a:latin typeface="Arial"/>
                <a:ea typeface="Arial"/>
                <a:cs typeface="Arial"/>
              </a:defRPr>
            </a:lvl2pPr>
            <a:lvl3pPr>
              <a:buNone/>
              <a:defRPr sz="2025" b="0">
                <a:solidFill>
                  <a:srgbClr val="132A3A"/>
                </a:solidFill>
                <a:latin typeface="Arial"/>
                <a:ea typeface="Arial"/>
                <a:cs typeface="Arial"/>
              </a:defRPr>
            </a:lvl3pPr>
            <a:lvl4pPr>
              <a:buNone/>
              <a:defRPr sz="2025" b="0">
                <a:solidFill>
                  <a:srgbClr val="132A3A"/>
                </a:solidFill>
                <a:latin typeface="Arial"/>
                <a:ea typeface="Arial"/>
                <a:cs typeface="Arial"/>
              </a:defRPr>
            </a:lvl4pPr>
            <a:lvl5pPr>
              <a:buNone/>
              <a:defRPr sz="2025" b="0">
                <a:solidFill>
                  <a:srgbClr val="132A3A"/>
                </a:solidFill>
                <a:latin typeface="Arial"/>
                <a:ea typeface="Arial"/>
                <a:cs typeface="Arial"/>
              </a:defRPr>
            </a:lvl5pPr>
            <a:lvl6pPr>
              <a:buNone/>
              <a:defRPr sz="2025" b="0">
                <a:solidFill>
                  <a:srgbClr val="132A3A"/>
                </a:solidFill>
                <a:latin typeface="Arial"/>
                <a:ea typeface="Arial"/>
                <a:cs typeface="Arial"/>
              </a:defRPr>
            </a:lvl6pPr>
            <a:lvl7pPr>
              <a:buNone/>
              <a:defRPr sz="2025" b="0">
                <a:solidFill>
                  <a:srgbClr val="132A3A"/>
                </a:solidFill>
                <a:latin typeface="Arial"/>
                <a:ea typeface="Arial"/>
                <a:cs typeface="Arial"/>
              </a:defRPr>
            </a:lvl7pPr>
            <a:lvl8pPr>
              <a:buNone/>
              <a:defRPr sz="2025" b="0">
                <a:solidFill>
                  <a:srgbClr val="132A3A"/>
                </a:solidFill>
                <a:latin typeface="Arial"/>
                <a:ea typeface="Arial"/>
                <a:cs typeface="Arial"/>
              </a:defRPr>
            </a:lvl8pPr>
            <a:lvl9pPr>
              <a:buNone/>
              <a:defRPr sz="2025" b="0">
                <a:solidFill>
                  <a:srgbClr val="132A3A"/>
                </a:solidFill>
                <a:latin typeface="Arial"/>
                <a:ea typeface="Arial"/>
                <a:cs typeface="Arial"/>
              </a:defRPr>
            </a:lvl9pPr>
          </a:lstStyle>
          <a:p xmlns:a="http://schemas.openxmlformats.org/drawingml/2006/main">
            <a:pPr>
              <a:buNone/>
              <a:defRPr sz="2025" b="0">
                <a:solidFill>
                  <a:srgbClr val="132A3A"/>
                </a:solidFill>
                <a:latin typeface="Arial"/>
                <a:ea typeface="Arial"/>
                <a:cs typeface="Arial"/>
              </a:defRPr>
            </a:pPr>
            <a:r>
              <a:rPr sz="1875" b="0">
                <a:solidFill>
                  <a:srgbClr val="132A3A"/>
                </a:solidFill>
                <a:latin typeface="Arial"/>
                <a:ea typeface="Arial"/>
                <a:cs typeface="Arial"/>
              </a:rPr>
              <a:t>Preguntas / capacitación pendiente: _________________</a:t>
            </a:r>
          </a:p>
        </p:txBody>
      </p:sp>
      <p:sp>
        <p:nvSpPr>
          <p:cNvPr id="16" name="callout">
            <a:extLst xmlns:a="http://schemas.openxmlformats.org/drawingml/2006/main">
              <a:ext uri="{FF2B5EF4-FFF2-40B4-BE49-F238E27FC236}">
                <a16:creationId xmlns:a16="http://schemas.microsoft.com/office/drawing/2014/main" id="{373FF544-DD5C-4991-8CC0-6E93EAD4B7BE}"/>
              </a:ext>
            </a:extLst>
          </p:cNvPr>
          <p:cNvSpPr>
            <a:spLocks xmlns:a="http://schemas.openxmlformats.org/drawingml/2006/main" noGrp="1"/>
          </p:cNvSpPr>
          <p:nvPr/>
        </p:nvSpPr>
        <p:spPr>
          <a:xfrm xmlns:a="http://schemas.openxmlformats.org/drawingml/2006/main">
            <a:off x="8572500" y="1943100"/>
            <a:ext cx="300990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7" name="callout-label">
            <a:extLst xmlns:a="http://schemas.openxmlformats.org/drawingml/2006/main">
              <a:ext uri="{FF2B5EF4-FFF2-40B4-BE49-F238E27FC236}">
                <a16:creationId xmlns:a16="http://schemas.microsoft.com/office/drawing/2014/main" id="{AEB08007-1075-4248-80F4-E2676E91BAED}"/>
              </a:ext>
            </a:extLst>
          </p:cNvPr>
          <p:cNvSpPr>
            <a:spLocks xmlns:a="http://schemas.openxmlformats.org/drawingml/2006/main" noGrp="1"/>
          </p:cNvSpPr>
          <p:nvPr/>
        </p:nvSpPr>
        <p:spPr>
          <a:xfrm xmlns:a="http://schemas.openxmlformats.org/drawingml/2006/main">
            <a:off x="8820150" y="2209800"/>
            <a:ext cx="25146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REGISTRO DE CAPACITACIÓN</a:t>
            </a:r>
          </a:p>
        </p:txBody>
      </p:sp>
      <p:sp>
        <p:nvSpPr>
          <p:cNvPr id="18" name="callout-text">
            <a:extLst xmlns:a="http://schemas.openxmlformats.org/drawingml/2006/main">
              <a:ext uri="{FF2B5EF4-FFF2-40B4-BE49-F238E27FC236}">
                <a16:creationId xmlns:a16="http://schemas.microsoft.com/office/drawing/2014/main" id="{9479B8CC-7BA0-427A-91C8-F30EAF2E4E7A}"/>
              </a:ext>
            </a:extLst>
          </p:cNvPr>
          <p:cNvSpPr>
            <a:spLocks xmlns:a="http://schemas.openxmlformats.org/drawingml/2006/main" noGrp="1"/>
          </p:cNvSpPr>
          <p:nvPr/>
        </p:nvSpPr>
        <p:spPr>
          <a:xfrm xmlns:a="http://schemas.openxmlformats.org/drawingml/2006/main">
            <a:off x="8820150" y="3076575"/>
            <a:ext cx="251460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025" b="1">
                <a:solidFill>
                  <a:srgbClr val="FFFFFF"/>
                </a:solidFill>
                <a:latin typeface="Arial"/>
                <a:ea typeface="Arial"/>
                <a:cs typeface="Arial"/>
              </a:defRPr>
            </a:lvl1pPr>
            <a:lvl2pPr>
              <a:buNone/>
              <a:defRPr sz="2025" b="1">
                <a:solidFill>
                  <a:srgbClr val="FFFFFF"/>
                </a:solidFill>
                <a:latin typeface="Arial"/>
                <a:ea typeface="Arial"/>
                <a:cs typeface="Arial"/>
              </a:defRPr>
            </a:lvl2pPr>
            <a:lvl3pPr>
              <a:buNone/>
              <a:defRPr sz="2025" b="1">
                <a:solidFill>
                  <a:srgbClr val="FFFFFF"/>
                </a:solidFill>
                <a:latin typeface="Arial"/>
                <a:ea typeface="Arial"/>
                <a:cs typeface="Arial"/>
              </a:defRPr>
            </a:lvl3pPr>
            <a:lvl4pPr>
              <a:buNone/>
              <a:defRPr sz="2025" b="1">
                <a:solidFill>
                  <a:srgbClr val="FFFFFF"/>
                </a:solidFill>
                <a:latin typeface="Arial"/>
                <a:ea typeface="Arial"/>
                <a:cs typeface="Arial"/>
              </a:defRPr>
            </a:lvl4pPr>
            <a:lvl5pPr>
              <a:buNone/>
              <a:defRPr sz="2025" b="1">
                <a:solidFill>
                  <a:srgbClr val="FFFFFF"/>
                </a:solidFill>
                <a:latin typeface="Arial"/>
                <a:ea typeface="Arial"/>
                <a:cs typeface="Arial"/>
              </a:defRPr>
            </a:lvl5pPr>
            <a:lvl6pPr>
              <a:buNone/>
              <a:defRPr sz="2025" b="1">
                <a:solidFill>
                  <a:srgbClr val="FFFFFF"/>
                </a:solidFill>
                <a:latin typeface="Arial"/>
                <a:ea typeface="Arial"/>
                <a:cs typeface="Arial"/>
              </a:defRPr>
            </a:lvl6pPr>
            <a:lvl7pPr>
              <a:buNone/>
              <a:defRPr sz="2025" b="1">
                <a:solidFill>
                  <a:srgbClr val="FFFFFF"/>
                </a:solidFill>
                <a:latin typeface="Arial"/>
                <a:ea typeface="Arial"/>
                <a:cs typeface="Arial"/>
              </a:defRPr>
            </a:lvl7pPr>
            <a:lvl8pPr>
              <a:buNone/>
              <a:defRPr sz="2025" b="1">
                <a:solidFill>
                  <a:srgbClr val="FFFFFF"/>
                </a:solidFill>
                <a:latin typeface="Arial"/>
                <a:ea typeface="Arial"/>
                <a:cs typeface="Arial"/>
              </a:defRPr>
            </a:lvl8pPr>
            <a:lvl9pPr>
              <a:buNone/>
              <a:defRPr sz="2025" b="1">
                <a:solidFill>
                  <a:srgbClr val="FFFFFF"/>
                </a:solidFill>
                <a:latin typeface="Arial"/>
                <a:ea typeface="Arial"/>
                <a:cs typeface="Arial"/>
              </a:defRPr>
            </a:lvl9pPr>
          </a:lstStyle>
          <a:p xmlns:a="http://schemas.openxmlformats.org/drawingml/2006/main">
            <a:pPr>
              <a:buNone/>
              <a:defRPr sz="2025" b="1">
                <a:solidFill>
                  <a:srgbClr val="FFFFFF"/>
                </a:solidFill>
                <a:latin typeface="Arial"/>
                <a:ea typeface="Arial"/>
                <a:cs typeface="Arial"/>
              </a:defRPr>
            </a:pPr>
            <a:r>
              <a:rPr sz="2025" b="1">
                <a:solidFill>
                  <a:srgbClr val="FFFFFF"/>
                </a:solidFill>
                <a:latin typeface="Arial"/>
                <a:ea typeface="Arial"/>
                <a:cs typeface="Arial"/>
              </a:rPr>
              <a:t>Registre la charla del sitio y la capacitación adicional requerida</a:t>
            </a:r>
          </a:p>
        </p:txBody>
      </p:sp>
      <p:sp>
        <p:nvSpPr>
          <p:cNvPr id="20" name="company-footer">
            <a:extLst xmlns:a="http://schemas.openxmlformats.org/drawingml/2006/main">
              <a:ext uri="{FF2B5EF4-FFF2-40B4-BE49-F238E27FC236}">
                <a16:creationId xmlns:a16="http://schemas.microsoft.com/office/drawing/2014/main" id="{FEECF4E6-57BD-4B15-A643-5F7EF4233EFD}"/>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721305018"/>
      </p:ext>
    </p:extLst>
  </p:cSld>
</p:sld>
</file>

<file path=ppt/slides/slide38.xml><?xml version="1.0" encoding="utf-8"?>
<p:sld xmlns:p="http://schemas.openxmlformats.org/presentationml/2006/main">
  <p:cSld>
    <p:bg>
      <p:bgPr>
        <a:solidFill xmlns:a="http://schemas.openxmlformats.org/drawingml/2006/main">
          <a:srgbClr val="FAFBFC"/>
        </a:solidFill>
      </p:bgPr>
    </p:bg>
    <p:spTree>
      <p:nvGrpSpPr>
        <p:cNvPr id="1" name=""/>
        <p:cNvGrpSpPr/>
        <p:nvPr/>
      </p:nvGrpSpPr>
      <p:grpSpPr>
        <a:xfrm xmlns:a="http://schemas.openxmlformats.org/drawingml/2006/main"/>
      </p:grpSpPr>
      <p:sp>
        <p:nvSpPr>
          <p:cNvPr id="15" name="top-rule">
            <a:extLst xmlns:a="http://schemas.openxmlformats.org/drawingml/2006/main">
              <a:ext uri="{FF2B5EF4-FFF2-40B4-BE49-F238E27FC236}">
                <a16:creationId xmlns:a16="http://schemas.microsoft.com/office/drawing/2014/main" id="{4B94ED9B-966E-4961-B541-DF6982CB64F7}"/>
              </a:ext>
            </a:extLst>
          </p:cNvPr>
          <p:cNvSpPr>
            <a:spLocks xmlns:a="http://schemas.openxmlformats.org/drawingml/2006/main" noGrp="1"/>
          </p:cNvSpPr>
          <p:nvPr/>
        </p:nvSpPr>
        <p:spPr>
          <a:xfrm xmlns:a="http://schemas.openxmlformats.org/drawingml/2006/main">
            <a:off x="609600" y="457200"/>
            <a:ext cx="685800" cy="57150"/>
          </a:xfrm>
          <a:prstGeom xmlns:a="http://schemas.openxmlformats.org/drawingml/2006/main" prst="rect">
            <a:avLst/>
          </a:prstGeom>
          <a:solidFill xmlns:a="http://schemas.openxmlformats.org/drawingml/2006/main">
            <a:srgbClr val="E9A226"/>
          </a:solidFill>
          <a:ln xmlns:a="http://schemas.openxmlformats.org/drawingml/2006/main" w="0">
            <a:noFill/>
            <a:prstDash val="solid"/>
          </a:ln>
        </p:spPr>
      </p:sp>
      <p:sp>
        <p:nvSpPr>
          <p:cNvPr id="2" name="title">
            <a:extLst xmlns:a="http://schemas.openxmlformats.org/drawingml/2006/main">
              <a:ext uri="{FF2B5EF4-FFF2-40B4-BE49-F238E27FC236}">
                <a16:creationId xmlns:a16="http://schemas.microsoft.com/office/drawing/2014/main" id="{3F944E80-8DC0-46FD-BE57-D961E1BA6AC7}"/>
              </a:ext>
            </a:extLst>
          </p:cNvPr>
          <p:cNvSpPr>
            <a:spLocks xmlns:a="http://schemas.openxmlformats.org/drawingml/2006/main" noGrp="1"/>
          </p:cNvSpPr>
          <p:nvPr/>
        </p:nvSpPr>
        <p:spPr>
          <a:xfrm xmlns:a="http://schemas.openxmlformats.org/drawingml/2006/main">
            <a:off x="609600" y="781050"/>
            <a:ext cx="109347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3000" b="1">
                <a:solidFill>
                  <a:srgbClr val="132A3A"/>
                </a:solidFill>
                <a:latin typeface="Arial"/>
                <a:ea typeface="Arial"/>
                <a:cs typeface="Arial"/>
              </a:defRPr>
            </a:defPPr>
            <a:lvl1pPr>
              <a:buNone/>
              <a:defRPr sz="3225" b="1">
                <a:solidFill>
                  <a:srgbClr val="132A3A"/>
                </a:solidFill>
                <a:latin typeface="Arial"/>
                <a:ea typeface="Arial"/>
                <a:cs typeface="Arial"/>
              </a:defRPr>
            </a:lvl1pPr>
            <a:lvl2pPr>
              <a:buNone/>
              <a:defRPr sz="3225" b="1">
                <a:solidFill>
                  <a:srgbClr val="132A3A"/>
                </a:solidFill>
                <a:latin typeface="Arial"/>
                <a:ea typeface="Arial"/>
                <a:cs typeface="Arial"/>
              </a:defRPr>
            </a:lvl2pPr>
            <a:lvl3pPr>
              <a:buNone/>
              <a:defRPr sz="3225" b="1">
                <a:solidFill>
                  <a:srgbClr val="132A3A"/>
                </a:solidFill>
                <a:latin typeface="Arial"/>
                <a:ea typeface="Arial"/>
                <a:cs typeface="Arial"/>
              </a:defRPr>
            </a:lvl3pPr>
            <a:lvl4pPr>
              <a:buNone/>
              <a:defRPr sz="3225" b="1">
                <a:solidFill>
                  <a:srgbClr val="132A3A"/>
                </a:solidFill>
                <a:latin typeface="Arial"/>
                <a:ea typeface="Arial"/>
                <a:cs typeface="Arial"/>
              </a:defRPr>
            </a:lvl4pPr>
            <a:lvl5pPr>
              <a:buNone/>
              <a:defRPr sz="3225" b="1">
                <a:solidFill>
                  <a:srgbClr val="132A3A"/>
                </a:solidFill>
                <a:latin typeface="Arial"/>
                <a:ea typeface="Arial"/>
                <a:cs typeface="Arial"/>
              </a:defRPr>
            </a:lvl5pPr>
            <a:lvl6pPr>
              <a:buNone/>
              <a:defRPr sz="3225" b="1">
                <a:solidFill>
                  <a:srgbClr val="132A3A"/>
                </a:solidFill>
                <a:latin typeface="Arial"/>
                <a:ea typeface="Arial"/>
                <a:cs typeface="Arial"/>
              </a:defRPr>
            </a:lvl6pPr>
            <a:lvl7pPr>
              <a:buNone/>
              <a:defRPr sz="3225" b="1">
                <a:solidFill>
                  <a:srgbClr val="132A3A"/>
                </a:solidFill>
                <a:latin typeface="Arial"/>
                <a:ea typeface="Arial"/>
                <a:cs typeface="Arial"/>
              </a:defRPr>
            </a:lvl7pPr>
            <a:lvl8pPr>
              <a:buNone/>
              <a:defRPr sz="3225" b="1">
                <a:solidFill>
                  <a:srgbClr val="132A3A"/>
                </a:solidFill>
                <a:latin typeface="Arial"/>
                <a:ea typeface="Arial"/>
                <a:cs typeface="Arial"/>
              </a:defRPr>
            </a:lvl8pPr>
            <a:lvl9pPr>
              <a:buNone/>
              <a:defRPr sz="3225" b="1">
                <a:solidFill>
                  <a:srgbClr val="132A3A"/>
                </a:solidFill>
                <a:latin typeface="Arial"/>
                <a:ea typeface="Arial"/>
                <a:cs typeface="Arial"/>
              </a:defRPr>
            </a:lvl9pPr>
          </a:lstStyle>
          <a:p xmlns:a="http://schemas.openxmlformats.org/drawingml/2006/main">
            <a:pPr>
              <a:buNone/>
              <a:defRPr sz="3225" b="1">
                <a:solidFill>
                  <a:srgbClr val="132A3A"/>
                </a:solidFill>
                <a:latin typeface="Arial"/>
                <a:ea typeface="Arial"/>
                <a:cs typeface="Arial"/>
              </a:defRPr>
            </a:pPr>
            <a:r>
              <a:rPr sz="3000" b="1">
                <a:solidFill>
                  <a:srgbClr val="132A3A"/>
                </a:solidFill>
                <a:latin typeface="Arial"/>
                <a:ea typeface="Arial"/>
                <a:cs typeface="Arial"/>
              </a:rPr>
              <a:t>Preparación del instructor y referencias</a:t>
            </a:r>
          </a:p>
        </p:txBody>
      </p:sp>
      <p:sp>
        <p:nvSpPr>
          <p:cNvPr id="3" name="slide-number">
            <a:extLst xmlns:a="http://schemas.openxmlformats.org/drawingml/2006/main">
              <a:ext uri="{FF2B5EF4-FFF2-40B4-BE49-F238E27FC236}">
                <a16:creationId xmlns:a16="http://schemas.microsoft.com/office/drawing/2014/main" id="{E7ABC46B-BF51-4399-B14E-569F7BF44550}"/>
              </a:ext>
            </a:extLst>
          </p:cNvPr>
          <p:cNvSpPr>
            <a:spLocks xmlns:a="http://schemas.openxmlformats.org/drawingml/2006/main" noGrp="1"/>
          </p:cNvSpPr>
          <p:nvPr/>
        </p:nvSpPr>
        <p:spPr>
          <a:xfrm xmlns:a="http://schemas.openxmlformats.org/drawingml/2006/main">
            <a:off x="609600" y="6438900"/>
            <a:ext cx="619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425" b="0">
                <a:solidFill>
                  <a:srgbClr val="536675"/>
                </a:solidFill>
                <a:latin typeface="Arial"/>
                <a:ea typeface="Arial"/>
                <a:cs typeface="Arial"/>
              </a:defRPr>
            </a:defPPr>
            <a:lvl1pPr>
              <a:buNone/>
              <a:defRPr sz="1425" b="0">
                <a:solidFill>
                  <a:srgbClr val="536675"/>
                </a:solidFill>
                <a:latin typeface="Arial"/>
                <a:ea typeface="Arial"/>
                <a:cs typeface="Arial"/>
              </a:defRPr>
            </a:lvl1pPr>
            <a:lvl2pPr>
              <a:buNone/>
              <a:defRPr sz="1425" b="0">
                <a:solidFill>
                  <a:srgbClr val="536675"/>
                </a:solidFill>
                <a:latin typeface="Arial"/>
                <a:ea typeface="Arial"/>
                <a:cs typeface="Arial"/>
              </a:defRPr>
            </a:lvl2pPr>
            <a:lvl3pPr>
              <a:buNone/>
              <a:defRPr sz="1425" b="0">
                <a:solidFill>
                  <a:srgbClr val="536675"/>
                </a:solidFill>
                <a:latin typeface="Arial"/>
                <a:ea typeface="Arial"/>
                <a:cs typeface="Arial"/>
              </a:defRPr>
            </a:lvl3pPr>
            <a:lvl4pPr>
              <a:buNone/>
              <a:defRPr sz="1425" b="0">
                <a:solidFill>
                  <a:srgbClr val="536675"/>
                </a:solidFill>
                <a:latin typeface="Arial"/>
                <a:ea typeface="Arial"/>
                <a:cs typeface="Arial"/>
              </a:defRPr>
            </a:lvl4pPr>
            <a:lvl5pPr>
              <a:buNone/>
              <a:defRPr sz="1425" b="0">
                <a:solidFill>
                  <a:srgbClr val="536675"/>
                </a:solidFill>
                <a:latin typeface="Arial"/>
                <a:ea typeface="Arial"/>
                <a:cs typeface="Arial"/>
              </a:defRPr>
            </a:lvl5pPr>
            <a:lvl6pPr>
              <a:buNone/>
              <a:defRPr sz="1425" b="0">
                <a:solidFill>
                  <a:srgbClr val="536675"/>
                </a:solidFill>
                <a:latin typeface="Arial"/>
                <a:ea typeface="Arial"/>
                <a:cs typeface="Arial"/>
              </a:defRPr>
            </a:lvl6pPr>
            <a:lvl7pPr>
              <a:buNone/>
              <a:defRPr sz="1425" b="0">
                <a:solidFill>
                  <a:srgbClr val="536675"/>
                </a:solidFill>
                <a:latin typeface="Arial"/>
                <a:ea typeface="Arial"/>
                <a:cs typeface="Arial"/>
              </a:defRPr>
            </a:lvl7pPr>
            <a:lvl8pPr>
              <a:buNone/>
              <a:defRPr sz="1425" b="0">
                <a:solidFill>
                  <a:srgbClr val="536675"/>
                </a:solidFill>
                <a:latin typeface="Arial"/>
                <a:ea typeface="Arial"/>
                <a:cs typeface="Arial"/>
              </a:defRPr>
            </a:lvl8pPr>
            <a:lvl9pPr>
              <a:buNone/>
              <a:defRPr sz="1425" b="0">
                <a:solidFill>
                  <a:srgbClr val="536675"/>
                </a:solidFill>
                <a:latin typeface="Arial"/>
                <a:ea typeface="Arial"/>
                <a:cs typeface="Arial"/>
              </a:defRPr>
            </a:lvl9pPr>
          </a:lstStyle>
          <a:p xmlns:a="http://schemas.openxmlformats.org/drawingml/2006/main">
            <a:pPr>
              <a:buNone/>
              <a:defRPr sz="1425" b="0">
                <a:solidFill>
                  <a:srgbClr val="536675"/>
                </a:solidFill>
                <a:latin typeface="Arial"/>
                <a:ea typeface="Arial"/>
                <a:cs typeface="Arial"/>
              </a:defRPr>
            </a:pPr>
            <a:r>
              <a:rPr sz="1425" b="0">
                <a:solidFill>
                  <a:srgbClr val="536675"/>
                </a:solidFill>
                <a:latin typeface="Arial"/>
                <a:ea typeface="Arial"/>
                <a:cs typeface="Arial"/>
              </a:rPr>
              <a:t>38</a:t>
            </a:r>
          </a:p>
        </p:txBody>
      </p:sp>
      <p:sp>
        <p:nvSpPr>
          <p:cNvPr id="4" name="item-number-0">
            <a:extLst xmlns:a="http://schemas.openxmlformats.org/drawingml/2006/main">
              <a:ext uri="{FF2B5EF4-FFF2-40B4-BE49-F238E27FC236}">
                <a16:creationId xmlns:a16="http://schemas.microsoft.com/office/drawing/2014/main" id="{E6CF2B16-F228-40BE-9D49-FEB64E21D538}"/>
              </a:ext>
            </a:extLst>
          </p:cNvPr>
          <p:cNvSpPr>
            <a:spLocks xmlns:a="http://schemas.openxmlformats.org/drawingml/2006/main" noGrp="1"/>
          </p:cNvSpPr>
          <p:nvPr/>
        </p:nvSpPr>
        <p:spPr>
          <a:xfrm xmlns:a="http://schemas.openxmlformats.org/drawingml/2006/main">
            <a:off x="609600" y="19812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01</a:t>
            </a:r>
          </a:p>
        </p:txBody>
      </p:sp>
      <p:sp>
        <p:nvSpPr>
          <p:cNvPr id="5" name="item-0">
            <a:extLst xmlns:a="http://schemas.openxmlformats.org/drawingml/2006/main">
              <a:ext uri="{FF2B5EF4-FFF2-40B4-BE49-F238E27FC236}">
                <a16:creationId xmlns:a16="http://schemas.microsoft.com/office/drawing/2014/main" id="{9A47BD15-E3B3-4F07-83DD-3BAE0060A978}"/>
              </a:ext>
            </a:extLst>
          </p:cNvPr>
          <p:cNvSpPr>
            <a:spLocks xmlns:a="http://schemas.openxmlformats.org/drawingml/2006/main" noGrp="1"/>
          </p:cNvSpPr>
          <p:nvPr/>
        </p:nvSpPr>
        <p:spPr>
          <a:xfrm xmlns:a="http://schemas.openxmlformats.org/drawingml/2006/main">
            <a:off x="1200150" y="19812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Revise normas federales o del Plan Estatal y los procedimientos del sitio.</a:t>
            </a:r>
          </a:p>
        </p:txBody>
      </p:sp>
      <p:sp>
        <p:nvSpPr>
          <p:cNvPr id="6" name="item-number-1">
            <a:extLst xmlns:a="http://schemas.openxmlformats.org/drawingml/2006/main">
              <a:ext uri="{FF2B5EF4-FFF2-40B4-BE49-F238E27FC236}">
                <a16:creationId xmlns:a16="http://schemas.microsoft.com/office/drawing/2014/main" id="{2F243DB7-6F41-487D-8AD4-D41430335EC3}"/>
              </a:ext>
            </a:extLst>
          </p:cNvPr>
          <p:cNvSpPr>
            <a:spLocks xmlns:a="http://schemas.openxmlformats.org/drawingml/2006/main" noGrp="1"/>
          </p:cNvSpPr>
          <p:nvPr/>
        </p:nvSpPr>
        <p:spPr>
          <a:xfrm xmlns:a="http://schemas.openxmlformats.org/drawingml/2006/main">
            <a:off x="609600" y="28956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02</a:t>
            </a:r>
          </a:p>
        </p:txBody>
      </p:sp>
      <p:sp>
        <p:nvSpPr>
          <p:cNvPr id="7" name="item-1">
            <a:extLst xmlns:a="http://schemas.openxmlformats.org/drawingml/2006/main">
              <a:ext uri="{FF2B5EF4-FFF2-40B4-BE49-F238E27FC236}">
                <a16:creationId xmlns:a16="http://schemas.microsoft.com/office/drawing/2014/main" id="{C22BE507-8A2C-49C0-B729-744B8FEDC846}"/>
              </a:ext>
            </a:extLst>
          </p:cNvPr>
          <p:cNvSpPr>
            <a:spLocks xmlns:a="http://schemas.openxmlformats.org/drawingml/2006/main" noGrp="1"/>
          </p:cNvSpPr>
          <p:nvPr/>
        </p:nvSpPr>
        <p:spPr>
          <a:xfrm xmlns:a="http://schemas.openxmlformats.org/drawingml/2006/main">
            <a:off x="1200150" y="28956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Complete los contactos e información de emergencia.</a:t>
            </a:r>
          </a:p>
        </p:txBody>
      </p:sp>
      <p:sp>
        <p:nvSpPr>
          <p:cNvPr id="8" name="item-number-2">
            <a:extLst xmlns:a="http://schemas.openxmlformats.org/drawingml/2006/main">
              <a:ext uri="{FF2B5EF4-FFF2-40B4-BE49-F238E27FC236}">
                <a16:creationId xmlns:a16="http://schemas.microsoft.com/office/drawing/2014/main" id="{C7A2E674-8D59-4B8B-BAFB-0B37C5E79A9C}"/>
              </a:ext>
            </a:extLst>
          </p:cNvPr>
          <p:cNvSpPr>
            <a:spLocks xmlns:a="http://schemas.openxmlformats.org/drawingml/2006/main" noGrp="1"/>
          </p:cNvSpPr>
          <p:nvPr/>
        </p:nvSpPr>
        <p:spPr>
          <a:xfrm xmlns:a="http://schemas.openxmlformats.org/drawingml/2006/main">
            <a:off x="609600" y="38100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03</a:t>
            </a:r>
          </a:p>
        </p:txBody>
      </p:sp>
      <p:sp>
        <p:nvSpPr>
          <p:cNvPr id="9" name="item-2">
            <a:extLst xmlns:a="http://schemas.openxmlformats.org/drawingml/2006/main">
              <a:ext uri="{FF2B5EF4-FFF2-40B4-BE49-F238E27FC236}">
                <a16:creationId xmlns:a16="http://schemas.microsoft.com/office/drawing/2014/main" id="{885C0A44-1BF3-4ACC-8ED8-4F397E41D168}"/>
              </a:ext>
            </a:extLst>
          </p:cNvPr>
          <p:cNvSpPr>
            <a:spLocks xmlns:a="http://schemas.openxmlformats.org/drawingml/2006/main" noGrp="1"/>
          </p:cNvSpPr>
          <p:nvPr/>
        </p:nvSpPr>
        <p:spPr>
          <a:xfrm xmlns:a="http://schemas.openxmlformats.org/drawingml/2006/main">
            <a:off x="1200150" y="38100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Use el EPP y equipo reales con instructores calificados.</a:t>
            </a:r>
          </a:p>
        </p:txBody>
      </p:sp>
      <p:sp>
        <p:nvSpPr>
          <p:cNvPr id="10" name="item-number-3">
            <a:extLst xmlns:a="http://schemas.openxmlformats.org/drawingml/2006/main">
              <a:ext uri="{FF2B5EF4-FFF2-40B4-BE49-F238E27FC236}">
                <a16:creationId xmlns:a16="http://schemas.microsoft.com/office/drawing/2014/main" id="{5FEBA1D8-EAFF-418A-BF10-AD2FB1709503}"/>
              </a:ext>
            </a:extLst>
          </p:cNvPr>
          <p:cNvSpPr>
            <a:spLocks xmlns:a="http://schemas.openxmlformats.org/drawingml/2006/main" noGrp="1"/>
          </p:cNvSpPr>
          <p:nvPr/>
        </p:nvSpPr>
        <p:spPr>
          <a:xfrm xmlns:a="http://schemas.openxmlformats.org/drawingml/2006/main">
            <a:off x="609600" y="4724400"/>
            <a:ext cx="4000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500" b="1">
                <a:solidFill>
                  <a:srgbClr val="536675"/>
                </a:solidFill>
                <a:latin typeface="Arial"/>
                <a:ea typeface="Arial"/>
                <a:cs typeface="Arial"/>
              </a:defRPr>
            </a:defPPr>
            <a:lvl1pPr>
              <a:buNone/>
              <a:defRPr sz="1500" b="1">
                <a:solidFill>
                  <a:srgbClr val="536675"/>
                </a:solidFill>
                <a:latin typeface="Arial"/>
                <a:ea typeface="Arial"/>
                <a:cs typeface="Arial"/>
              </a:defRPr>
            </a:lvl1pPr>
            <a:lvl2pPr>
              <a:buNone/>
              <a:defRPr sz="1500" b="1">
                <a:solidFill>
                  <a:srgbClr val="536675"/>
                </a:solidFill>
                <a:latin typeface="Arial"/>
                <a:ea typeface="Arial"/>
                <a:cs typeface="Arial"/>
              </a:defRPr>
            </a:lvl2pPr>
            <a:lvl3pPr>
              <a:buNone/>
              <a:defRPr sz="1500" b="1">
                <a:solidFill>
                  <a:srgbClr val="536675"/>
                </a:solidFill>
                <a:latin typeface="Arial"/>
                <a:ea typeface="Arial"/>
                <a:cs typeface="Arial"/>
              </a:defRPr>
            </a:lvl3pPr>
            <a:lvl4pPr>
              <a:buNone/>
              <a:defRPr sz="1500" b="1">
                <a:solidFill>
                  <a:srgbClr val="536675"/>
                </a:solidFill>
                <a:latin typeface="Arial"/>
                <a:ea typeface="Arial"/>
                <a:cs typeface="Arial"/>
              </a:defRPr>
            </a:lvl4pPr>
            <a:lvl5pPr>
              <a:buNone/>
              <a:defRPr sz="1500" b="1">
                <a:solidFill>
                  <a:srgbClr val="536675"/>
                </a:solidFill>
                <a:latin typeface="Arial"/>
                <a:ea typeface="Arial"/>
                <a:cs typeface="Arial"/>
              </a:defRPr>
            </a:lvl5pPr>
            <a:lvl6pPr>
              <a:buNone/>
              <a:defRPr sz="1500" b="1">
                <a:solidFill>
                  <a:srgbClr val="536675"/>
                </a:solidFill>
                <a:latin typeface="Arial"/>
                <a:ea typeface="Arial"/>
                <a:cs typeface="Arial"/>
              </a:defRPr>
            </a:lvl6pPr>
            <a:lvl7pPr>
              <a:buNone/>
              <a:defRPr sz="1500" b="1">
                <a:solidFill>
                  <a:srgbClr val="536675"/>
                </a:solidFill>
                <a:latin typeface="Arial"/>
                <a:ea typeface="Arial"/>
                <a:cs typeface="Arial"/>
              </a:defRPr>
            </a:lvl7pPr>
            <a:lvl8pPr>
              <a:buNone/>
              <a:defRPr sz="1500" b="1">
                <a:solidFill>
                  <a:srgbClr val="536675"/>
                </a:solidFill>
                <a:latin typeface="Arial"/>
                <a:ea typeface="Arial"/>
                <a:cs typeface="Arial"/>
              </a:defRPr>
            </a:lvl8pPr>
            <a:lvl9pPr>
              <a:buNone/>
              <a:defRPr sz="1500" b="1">
                <a:solidFill>
                  <a:srgbClr val="536675"/>
                </a:solidFill>
                <a:latin typeface="Arial"/>
                <a:ea typeface="Arial"/>
                <a:cs typeface="Arial"/>
              </a:defRPr>
            </a:lvl9pPr>
          </a:lstStyle>
          <a:p xmlns:a="http://schemas.openxmlformats.org/drawingml/2006/main">
            <a:pPr>
              <a:buNone/>
              <a:defRPr sz="1500" b="1">
                <a:solidFill>
                  <a:srgbClr val="536675"/>
                </a:solidFill>
                <a:latin typeface="Arial"/>
                <a:ea typeface="Arial"/>
                <a:cs typeface="Arial"/>
              </a:defRPr>
            </a:pPr>
            <a:r>
              <a:rPr sz="1500" b="1">
                <a:solidFill>
                  <a:srgbClr val="536675"/>
                </a:solidFill>
                <a:latin typeface="Arial"/>
                <a:ea typeface="Arial"/>
                <a:cs typeface="Arial"/>
              </a:rPr>
              <a:t>04</a:t>
            </a:r>
          </a:p>
        </p:txBody>
      </p:sp>
      <p:sp>
        <p:nvSpPr>
          <p:cNvPr id="11" name="item-3">
            <a:extLst xmlns:a="http://schemas.openxmlformats.org/drawingml/2006/main">
              <a:ext uri="{FF2B5EF4-FFF2-40B4-BE49-F238E27FC236}">
                <a16:creationId xmlns:a16="http://schemas.microsoft.com/office/drawing/2014/main" id="{0D526114-B6FF-47B8-9C2D-39F652BF34BE}"/>
              </a:ext>
            </a:extLst>
          </p:cNvPr>
          <p:cNvSpPr>
            <a:spLocks xmlns:a="http://schemas.openxmlformats.org/drawingml/2006/main" noGrp="1"/>
          </p:cNvSpPr>
          <p:nvPr/>
        </p:nvSpPr>
        <p:spPr>
          <a:xfrm xmlns:a="http://schemas.openxmlformats.org/drawingml/2006/main">
            <a:off x="1200150" y="4724400"/>
            <a:ext cx="6334125"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950" b="0">
                <a:solidFill>
                  <a:srgbClr val="132A3A"/>
                </a:solidFill>
                <a:latin typeface="Arial"/>
                <a:ea typeface="Arial"/>
                <a:cs typeface="Arial"/>
              </a:defRPr>
            </a:defPPr>
            <a:lvl1pPr>
              <a:buNone/>
              <a:defRPr sz="2100" b="0">
                <a:solidFill>
                  <a:srgbClr val="132A3A"/>
                </a:solidFill>
                <a:latin typeface="Arial"/>
                <a:ea typeface="Arial"/>
                <a:cs typeface="Arial"/>
              </a:defRPr>
            </a:lvl1pPr>
            <a:lvl2pPr>
              <a:buNone/>
              <a:defRPr sz="2100" b="0">
                <a:solidFill>
                  <a:srgbClr val="132A3A"/>
                </a:solidFill>
                <a:latin typeface="Arial"/>
                <a:ea typeface="Arial"/>
                <a:cs typeface="Arial"/>
              </a:defRPr>
            </a:lvl2pPr>
            <a:lvl3pPr>
              <a:buNone/>
              <a:defRPr sz="2100" b="0">
                <a:solidFill>
                  <a:srgbClr val="132A3A"/>
                </a:solidFill>
                <a:latin typeface="Arial"/>
                <a:ea typeface="Arial"/>
                <a:cs typeface="Arial"/>
              </a:defRPr>
            </a:lvl3pPr>
            <a:lvl4pPr>
              <a:buNone/>
              <a:defRPr sz="2100" b="0">
                <a:solidFill>
                  <a:srgbClr val="132A3A"/>
                </a:solidFill>
                <a:latin typeface="Arial"/>
                <a:ea typeface="Arial"/>
                <a:cs typeface="Arial"/>
              </a:defRPr>
            </a:lvl4pPr>
            <a:lvl5pPr>
              <a:buNone/>
              <a:defRPr sz="2100" b="0">
                <a:solidFill>
                  <a:srgbClr val="132A3A"/>
                </a:solidFill>
                <a:latin typeface="Arial"/>
                <a:ea typeface="Arial"/>
                <a:cs typeface="Arial"/>
              </a:defRPr>
            </a:lvl5pPr>
            <a:lvl6pPr>
              <a:buNone/>
              <a:defRPr sz="2100" b="0">
                <a:solidFill>
                  <a:srgbClr val="132A3A"/>
                </a:solidFill>
                <a:latin typeface="Arial"/>
                <a:ea typeface="Arial"/>
                <a:cs typeface="Arial"/>
              </a:defRPr>
            </a:lvl6pPr>
            <a:lvl7pPr>
              <a:buNone/>
              <a:defRPr sz="2100" b="0">
                <a:solidFill>
                  <a:srgbClr val="132A3A"/>
                </a:solidFill>
                <a:latin typeface="Arial"/>
                <a:ea typeface="Arial"/>
                <a:cs typeface="Arial"/>
              </a:defRPr>
            </a:lvl7pPr>
            <a:lvl8pPr>
              <a:buNone/>
              <a:defRPr sz="2100" b="0">
                <a:solidFill>
                  <a:srgbClr val="132A3A"/>
                </a:solidFill>
                <a:latin typeface="Arial"/>
                <a:ea typeface="Arial"/>
                <a:cs typeface="Arial"/>
              </a:defRPr>
            </a:lvl8pPr>
            <a:lvl9pPr>
              <a:buNone/>
              <a:defRPr sz="2100" b="0">
                <a:solidFill>
                  <a:srgbClr val="132A3A"/>
                </a:solidFill>
                <a:latin typeface="Arial"/>
                <a:ea typeface="Arial"/>
                <a:cs typeface="Arial"/>
              </a:defRPr>
            </a:lvl9pPr>
          </a:lstStyle>
          <a:p xmlns:a="http://schemas.openxmlformats.org/drawingml/2006/main">
            <a:pPr>
              <a:buNone/>
              <a:defRPr sz="2100" b="0">
                <a:solidFill>
                  <a:srgbClr val="132A3A"/>
                </a:solidFill>
                <a:latin typeface="Arial"/>
                <a:ea typeface="Arial"/>
                <a:cs typeface="Arial"/>
              </a:defRPr>
            </a:pPr>
            <a:r>
              <a:rPr sz="1950" b="0">
                <a:solidFill>
                  <a:srgbClr val="132A3A"/>
                </a:solidFill>
                <a:latin typeface="Arial"/>
                <a:ea typeface="Arial"/>
                <a:cs typeface="Arial"/>
              </a:rPr>
              <a:t>Las notas de cada diapositiva incluyen fuentes y apoyo al instructor.</a:t>
            </a:r>
          </a:p>
        </p:txBody>
      </p:sp>
      <p:sp>
        <p:nvSpPr>
          <p:cNvPr id="12" name="callout">
            <a:extLst xmlns:a="http://schemas.openxmlformats.org/drawingml/2006/main">
              <a:ext uri="{FF2B5EF4-FFF2-40B4-BE49-F238E27FC236}">
                <a16:creationId xmlns:a16="http://schemas.microsoft.com/office/drawing/2014/main" id="{5450E0BA-E21B-42E9-900D-19065B01724E}"/>
              </a:ext>
            </a:extLst>
          </p:cNvPr>
          <p:cNvSpPr>
            <a:spLocks xmlns:a="http://schemas.openxmlformats.org/drawingml/2006/main" noGrp="1"/>
          </p:cNvSpPr>
          <p:nvPr/>
        </p:nvSpPr>
        <p:spPr>
          <a:xfrm xmlns:a="http://schemas.openxmlformats.org/drawingml/2006/main">
            <a:off x="8172450" y="1943100"/>
            <a:ext cx="3409950" cy="3924300"/>
          </a:xfrm>
          <a:prstGeom xmlns:a="http://schemas.openxmlformats.org/drawingml/2006/main" prst="rect">
            <a:avLst/>
          </a:prstGeom>
          <a:solidFill xmlns:a="http://schemas.openxmlformats.org/drawingml/2006/main">
            <a:srgbClr val="132A3A"/>
          </a:solidFill>
          <a:ln xmlns:a="http://schemas.openxmlformats.org/drawingml/2006/main" w="0">
            <a:noFill/>
            <a:prstDash val="solid"/>
          </a:ln>
        </p:spPr>
      </p:sp>
      <p:sp>
        <p:nvSpPr>
          <p:cNvPr id="13" name="callout-label">
            <a:extLst xmlns:a="http://schemas.openxmlformats.org/drawingml/2006/main">
              <a:ext uri="{FF2B5EF4-FFF2-40B4-BE49-F238E27FC236}">
                <a16:creationId xmlns:a16="http://schemas.microsoft.com/office/drawing/2014/main" id="{6ABFED19-BBDE-4F82-836E-59FB7A8A1007}"/>
              </a:ext>
            </a:extLst>
          </p:cNvPr>
          <p:cNvSpPr>
            <a:spLocks xmlns:a="http://schemas.openxmlformats.org/drawingml/2006/main" noGrp="1"/>
          </p:cNvSpPr>
          <p:nvPr/>
        </p:nvSpPr>
        <p:spPr>
          <a:xfrm xmlns:a="http://schemas.openxmlformats.org/drawingml/2006/main">
            <a:off x="8420100" y="2209800"/>
            <a:ext cx="29146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1275" b="1">
                <a:solidFill>
                  <a:srgbClr val="E9A226"/>
                </a:solidFill>
                <a:latin typeface="Arial"/>
                <a:ea typeface="Arial"/>
                <a:cs typeface="Arial"/>
              </a:defRPr>
            </a:defPPr>
            <a:lvl1pPr>
              <a:buNone/>
              <a:defRPr sz="1350" b="1">
                <a:solidFill>
                  <a:srgbClr val="E9A226"/>
                </a:solidFill>
                <a:latin typeface="Arial"/>
                <a:ea typeface="Arial"/>
                <a:cs typeface="Arial"/>
              </a:defRPr>
            </a:lvl1pPr>
            <a:lvl2pPr>
              <a:buNone/>
              <a:defRPr sz="1350" b="1">
                <a:solidFill>
                  <a:srgbClr val="E9A226"/>
                </a:solidFill>
                <a:latin typeface="Arial"/>
                <a:ea typeface="Arial"/>
                <a:cs typeface="Arial"/>
              </a:defRPr>
            </a:lvl2pPr>
            <a:lvl3pPr>
              <a:buNone/>
              <a:defRPr sz="1350" b="1">
                <a:solidFill>
                  <a:srgbClr val="E9A226"/>
                </a:solidFill>
                <a:latin typeface="Arial"/>
                <a:ea typeface="Arial"/>
                <a:cs typeface="Arial"/>
              </a:defRPr>
            </a:lvl3pPr>
            <a:lvl4pPr>
              <a:buNone/>
              <a:defRPr sz="1350" b="1">
                <a:solidFill>
                  <a:srgbClr val="E9A226"/>
                </a:solidFill>
                <a:latin typeface="Arial"/>
                <a:ea typeface="Arial"/>
                <a:cs typeface="Arial"/>
              </a:defRPr>
            </a:lvl4pPr>
            <a:lvl5pPr>
              <a:buNone/>
              <a:defRPr sz="1350" b="1">
                <a:solidFill>
                  <a:srgbClr val="E9A226"/>
                </a:solidFill>
                <a:latin typeface="Arial"/>
                <a:ea typeface="Arial"/>
                <a:cs typeface="Arial"/>
              </a:defRPr>
            </a:lvl5pPr>
            <a:lvl6pPr>
              <a:buNone/>
              <a:defRPr sz="1350" b="1">
                <a:solidFill>
                  <a:srgbClr val="E9A226"/>
                </a:solidFill>
                <a:latin typeface="Arial"/>
                <a:ea typeface="Arial"/>
                <a:cs typeface="Arial"/>
              </a:defRPr>
            </a:lvl6pPr>
            <a:lvl7pPr>
              <a:buNone/>
              <a:defRPr sz="1350" b="1">
                <a:solidFill>
                  <a:srgbClr val="E9A226"/>
                </a:solidFill>
                <a:latin typeface="Arial"/>
                <a:ea typeface="Arial"/>
                <a:cs typeface="Arial"/>
              </a:defRPr>
            </a:lvl7pPr>
            <a:lvl8pPr>
              <a:buNone/>
              <a:defRPr sz="1350" b="1">
                <a:solidFill>
                  <a:srgbClr val="E9A226"/>
                </a:solidFill>
                <a:latin typeface="Arial"/>
                <a:ea typeface="Arial"/>
                <a:cs typeface="Arial"/>
              </a:defRPr>
            </a:lvl8pPr>
            <a:lvl9pPr>
              <a:buNone/>
              <a:defRPr sz="1350" b="1">
                <a:solidFill>
                  <a:srgbClr val="E9A226"/>
                </a:solidFill>
                <a:latin typeface="Arial"/>
                <a:ea typeface="Arial"/>
                <a:cs typeface="Arial"/>
              </a:defRPr>
            </a:lvl9pPr>
          </a:lstStyle>
          <a:p xmlns:a="http://schemas.openxmlformats.org/drawingml/2006/main">
            <a:pPr>
              <a:buNone/>
              <a:defRPr sz="1350" b="1">
                <a:solidFill>
                  <a:srgbClr val="E9A226"/>
                </a:solidFill>
                <a:latin typeface="Arial"/>
                <a:ea typeface="Arial"/>
                <a:cs typeface="Arial"/>
              </a:defRPr>
            </a:pPr>
            <a:r>
              <a:rPr sz="1275" b="1">
                <a:solidFill>
                  <a:srgbClr val="E9A226"/>
                </a:solidFill>
                <a:latin typeface="Arial"/>
                <a:ea typeface="Arial"/>
                <a:cs typeface="Arial"/>
              </a:rPr>
              <a:t>ANTES DE PRESENTAR</a:t>
            </a:r>
          </a:p>
        </p:txBody>
      </p:sp>
      <p:sp>
        <p:nvSpPr>
          <p:cNvPr id="14" name="callout-text">
            <a:extLst xmlns:a="http://schemas.openxmlformats.org/drawingml/2006/main">
              <a:ext uri="{FF2B5EF4-FFF2-40B4-BE49-F238E27FC236}">
                <a16:creationId xmlns:a16="http://schemas.microsoft.com/office/drawing/2014/main" id="{CC1DA1E7-9381-4434-910A-77A93DF04D56}"/>
              </a:ext>
            </a:extLst>
          </p:cNvPr>
          <p:cNvSpPr>
            <a:spLocks xmlns:a="http://schemas.openxmlformats.org/drawingml/2006/main" noGrp="1"/>
          </p:cNvSpPr>
          <p:nvPr/>
        </p:nvSpPr>
        <p:spPr>
          <a:xfrm xmlns:a="http://schemas.openxmlformats.org/drawingml/2006/main">
            <a:off x="8420100" y="3076575"/>
            <a:ext cx="2914650" cy="2352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oAutofit/>
          </a:bodyPr>
          <a:lstStyle xmlns:a="http://schemas.openxmlformats.org/drawingml/2006/main">
            <a:defPPr>
              <a:defRPr sz="2025" b="1">
                <a:solidFill>
                  <a:srgbClr val="FFFFFF"/>
                </a:solidFill>
                <a:latin typeface="Arial"/>
                <a:ea typeface="Arial"/>
                <a:cs typeface="Arial"/>
              </a:defRPr>
            </a:defPPr>
            <a:lvl1pPr>
              <a:buNone/>
              <a:defRPr sz="2250" b="1">
                <a:solidFill>
                  <a:srgbClr val="FFFFFF"/>
                </a:solidFill>
                <a:latin typeface="Arial"/>
                <a:ea typeface="Arial"/>
                <a:cs typeface="Arial"/>
              </a:defRPr>
            </a:lvl1pPr>
            <a:lvl2pPr>
              <a:buNone/>
              <a:defRPr sz="2250" b="1">
                <a:solidFill>
                  <a:srgbClr val="FFFFFF"/>
                </a:solidFill>
                <a:latin typeface="Arial"/>
                <a:ea typeface="Arial"/>
                <a:cs typeface="Arial"/>
              </a:defRPr>
            </a:lvl2pPr>
            <a:lvl3pPr>
              <a:buNone/>
              <a:defRPr sz="2250" b="1">
                <a:solidFill>
                  <a:srgbClr val="FFFFFF"/>
                </a:solidFill>
                <a:latin typeface="Arial"/>
                <a:ea typeface="Arial"/>
                <a:cs typeface="Arial"/>
              </a:defRPr>
            </a:lvl3pPr>
            <a:lvl4pPr>
              <a:buNone/>
              <a:defRPr sz="2250" b="1">
                <a:solidFill>
                  <a:srgbClr val="FFFFFF"/>
                </a:solidFill>
                <a:latin typeface="Arial"/>
                <a:ea typeface="Arial"/>
                <a:cs typeface="Arial"/>
              </a:defRPr>
            </a:lvl4pPr>
            <a:lvl5pPr>
              <a:buNone/>
              <a:defRPr sz="2250" b="1">
                <a:solidFill>
                  <a:srgbClr val="FFFFFF"/>
                </a:solidFill>
                <a:latin typeface="Arial"/>
                <a:ea typeface="Arial"/>
                <a:cs typeface="Arial"/>
              </a:defRPr>
            </a:lvl5pPr>
            <a:lvl6pPr>
              <a:buNone/>
              <a:defRPr sz="2250" b="1">
                <a:solidFill>
                  <a:srgbClr val="FFFFFF"/>
                </a:solidFill>
                <a:latin typeface="Arial"/>
                <a:ea typeface="Arial"/>
                <a:cs typeface="Arial"/>
              </a:defRPr>
            </a:lvl6pPr>
            <a:lvl7pPr>
              <a:buNone/>
              <a:defRPr sz="2250" b="1">
                <a:solidFill>
                  <a:srgbClr val="FFFFFF"/>
                </a:solidFill>
                <a:latin typeface="Arial"/>
                <a:ea typeface="Arial"/>
                <a:cs typeface="Arial"/>
              </a:defRPr>
            </a:lvl7pPr>
            <a:lvl8pPr>
              <a:buNone/>
              <a:defRPr sz="2250" b="1">
                <a:solidFill>
                  <a:srgbClr val="FFFFFF"/>
                </a:solidFill>
                <a:latin typeface="Arial"/>
                <a:ea typeface="Arial"/>
                <a:cs typeface="Arial"/>
              </a:defRPr>
            </a:lvl8pPr>
            <a:lvl9pPr>
              <a:buNone/>
              <a:defRPr sz="2250" b="1">
                <a:solidFill>
                  <a:srgbClr val="FFFFFF"/>
                </a:solidFill>
                <a:latin typeface="Arial"/>
                <a:ea typeface="Arial"/>
                <a:cs typeface="Arial"/>
              </a:defRPr>
            </a:lvl9pPr>
          </a:lstStyle>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Orientación de la empresa</a:t>
            </a:r>
          </a:p>
          <a:p xmlns:a="http://schemas.openxmlformats.org/drawingml/2006/main">
            <a:pPr>
              <a:buNone/>
              <a:defRPr sz="2250" b="1">
                <a:solidFill>
                  <a:srgbClr val="FFFFFF"/>
                </a:solidFill>
                <a:latin typeface="Arial"/>
                <a:ea typeface="Arial"/>
                <a:cs typeface="Arial"/>
              </a:defRPr>
            </a:pPr>
            <a:r>
              <a:rPr sz="2025" b="1">
                <a:solidFill>
                  <a:srgbClr val="FFFFFF"/>
                </a:solidFill>
                <a:latin typeface="Arial"/>
                <a:ea typeface="Arial"/>
                <a:cs typeface="Arial"/>
              </a:rPr>
              <a:t>Adáptela a la tarea y al idioma del trabajador</a:t>
            </a:r>
          </a:p>
        </p:txBody>
      </p:sp>
      <p:sp>
        <p:nvSpPr>
          <p:cNvPr id="16" name="company-footer">
            <a:extLst xmlns:a="http://schemas.openxmlformats.org/drawingml/2006/main">
              <a:ext uri="{FF2B5EF4-FFF2-40B4-BE49-F238E27FC236}">
                <a16:creationId xmlns:a16="http://schemas.microsoft.com/office/drawing/2014/main" id="{0C98F79D-C74A-4AAA-B122-621C7A819B78}"/>
              </a:ext>
            </a:extLst>
          </p:cNvPr>
          <p:cNvSpPr>
            <a:spLocks xmlns:a="http://schemas.openxmlformats.org/drawingml/2006/main" noGrp="1"/>
          </p:cNvSpPr>
          <p:nvPr/>
        </p:nvSpPr>
        <p:spPr>
          <a:xfrm xmlns:a="http://schemas.openxmlformats.org/drawingml/2006/main">
            <a:off x="9048750" y="6477000"/>
            <a:ext cx="2533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lgn="r">
              <a:defRPr sz="1200" b="1">
                <a:solidFill>
                  <a:srgbClr val="132A3A"/>
                </a:solidFill>
                <a:latin typeface="Arial"/>
                <a:ea typeface="Arial"/>
                <a:cs typeface="Arial"/>
              </a:defRPr>
            </a:defPPr>
            <a:lvl1pPr algn="r">
              <a:defRPr sz="1200" b="1">
                <a:solidFill>
                  <a:srgbClr val="132A3A"/>
                </a:solidFill>
                <a:latin typeface="Arial"/>
                <a:ea typeface="Arial"/>
                <a:cs typeface="Arial"/>
              </a:defRPr>
            </a:lvl1pPr>
            <a:lvl2pPr algn="r">
              <a:defRPr sz="1200" b="1">
                <a:solidFill>
                  <a:srgbClr val="132A3A"/>
                </a:solidFill>
                <a:latin typeface="Arial"/>
                <a:ea typeface="Arial"/>
                <a:cs typeface="Arial"/>
              </a:defRPr>
            </a:lvl2pPr>
            <a:lvl3pPr algn="r">
              <a:defRPr sz="1200" b="1">
                <a:solidFill>
                  <a:srgbClr val="132A3A"/>
                </a:solidFill>
                <a:latin typeface="Arial"/>
                <a:ea typeface="Arial"/>
                <a:cs typeface="Arial"/>
              </a:defRPr>
            </a:lvl3pPr>
            <a:lvl4pPr algn="r">
              <a:defRPr sz="1200" b="1">
                <a:solidFill>
                  <a:srgbClr val="132A3A"/>
                </a:solidFill>
                <a:latin typeface="Arial"/>
                <a:ea typeface="Arial"/>
                <a:cs typeface="Arial"/>
              </a:defRPr>
            </a:lvl4pPr>
            <a:lvl5pPr algn="r">
              <a:defRPr sz="1200" b="1">
                <a:solidFill>
                  <a:srgbClr val="132A3A"/>
                </a:solidFill>
                <a:latin typeface="Arial"/>
                <a:ea typeface="Arial"/>
                <a:cs typeface="Arial"/>
              </a:defRPr>
            </a:lvl5pPr>
            <a:lvl6pPr algn="r">
              <a:defRPr sz="1200" b="1">
                <a:solidFill>
                  <a:srgbClr val="132A3A"/>
                </a:solidFill>
                <a:latin typeface="Arial"/>
                <a:ea typeface="Arial"/>
                <a:cs typeface="Arial"/>
              </a:defRPr>
            </a:lvl6pPr>
            <a:lvl7pPr algn="r">
              <a:defRPr sz="1200" b="1">
                <a:solidFill>
                  <a:srgbClr val="132A3A"/>
                </a:solidFill>
                <a:latin typeface="Arial"/>
                <a:ea typeface="Arial"/>
                <a:cs typeface="Arial"/>
              </a:defRPr>
            </a:lvl7pPr>
            <a:lvl8pPr algn="r">
              <a:defRPr sz="1200" b="1">
                <a:solidFill>
                  <a:srgbClr val="132A3A"/>
                </a:solidFill>
                <a:latin typeface="Arial"/>
                <a:ea typeface="Arial"/>
                <a:cs typeface="Arial"/>
              </a:defRPr>
            </a:lvl8pPr>
            <a:lvl9pPr algn="r">
              <a:defRPr sz="1200" b="1">
                <a:solidFill>
                  <a:srgbClr val="132A3A"/>
                </a:solidFill>
                <a:latin typeface="Arial"/>
                <a:ea typeface="Arial"/>
                <a:cs typeface="Arial"/>
              </a:defRPr>
            </a:lvl9pPr>
          </a:lstStyle>
          <a:p xmlns:a="http://schemas.openxmlformats.org/drawingml/2006/main">
            <a:pPr algn="r">
              <a:defRPr sz="1200" b="1">
                <a:solidFill>
                  <a:srgbClr val="132A3A"/>
                </a:solidFill>
                <a:latin typeface="Arial"/>
                <a:ea typeface="Arial"/>
                <a:cs typeface="Arial"/>
              </a:defRPr>
            </a:pPr>
            <a:r>
              <a:rPr sz="1200" b="1">
                <a:solidFill>
                  <a:srgbClr val="132A3A"/>
                </a:solidFill>
                <a:latin typeface="Arial"/>
                <a:ea typeface="Arial"/>
                <a:cs typeface="Arial"/>
              </a:rPr>
              <a:t>CR PRO STAFFING</a:t>
            </a:r>
          </a:p>
        </p:txBody>
      </p:sp>
    </p:spTree>
    <p:extLst>
      <p:ext uri="{BB962C8B-B14F-4D97-AF65-F5344CB8AC3E}">
        <p14:creationId xmlns:p14="http://schemas.microsoft.com/office/powerpoint/2010/main" val="67986453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2026-10-21T17:22:34.2240000Z</dcterms:created>
  <dcterms:modified xsi:type="dcterms:W3CDTF">2026-10-21T17:22:34.2240000Z</dcterms:modified>
</coreProperties>
</file>